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56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85" r:id="rId13"/>
    <p:sldId id="286" r:id="rId14"/>
    <p:sldId id="265" r:id="rId15"/>
    <p:sldId id="266" r:id="rId16"/>
    <p:sldId id="282" r:id="rId17"/>
    <p:sldId id="283" r:id="rId18"/>
    <p:sldId id="284" r:id="rId19"/>
    <p:sldId id="267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08" r:id="rId52"/>
    <p:sldId id="278" r:id="rId5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72" autoAdjust="0"/>
  </p:normalViewPr>
  <p:slideViewPr>
    <p:cSldViewPr>
      <p:cViewPr varScale="1">
        <p:scale>
          <a:sx n="104" d="100"/>
          <a:sy n="104" d="100"/>
        </p:scale>
        <p:origin x="-1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52.xml"/><Relationship Id="rId3" Type="http://schemas.openxmlformats.org/officeDocument/2006/relationships/slide" Target="../slides/slide8.xml"/><Relationship Id="rId7" Type="http://schemas.openxmlformats.org/officeDocument/2006/relationships/slide" Target="../slides/slide20.xml"/><Relationship Id="rId2" Type="http://schemas.openxmlformats.org/officeDocument/2006/relationships/slide" Target="../slides/slide7.xml"/><Relationship Id="rId1" Type="http://schemas.openxmlformats.org/officeDocument/2006/relationships/slide" Target="../slides/slide5.xml"/><Relationship Id="rId6" Type="http://schemas.openxmlformats.org/officeDocument/2006/relationships/slide" Target="../slides/slide19.xml"/><Relationship Id="rId5" Type="http://schemas.openxmlformats.org/officeDocument/2006/relationships/slide" Target="../slides/slide14.xml"/><Relationship Id="rId4" Type="http://schemas.openxmlformats.org/officeDocument/2006/relationships/slide" Target="../slides/slide10.xml"/><Relationship Id="rId9" Type="http://schemas.openxmlformats.org/officeDocument/2006/relationships/slide" Target="../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E98C57-0B54-4DDD-97E2-C2CD5A26A29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B05F0EB0-AF3F-49D0-8239-F2A054FEEC07}">
      <dgm:prSet phldrT="[Tekstas]" custT="1"/>
      <dgm:spPr/>
      <dgm:t>
        <a:bodyPr/>
        <a:lstStyle/>
        <a:p>
          <a:r>
            <a:rPr lang="lt-LT" sz="2800" dirty="0" smtClean="0"/>
            <a:t>Dažnių lentelės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B8D060F-70D0-4E89-904B-88F01D7EB071}" type="parTrans" cxnId="{5C45BC2A-F6AE-4A83-B760-C0C47E676058}">
      <dgm:prSet/>
      <dgm:spPr/>
      <dgm:t>
        <a:bodyPr/>
        <a:lstStyle/>
        <a:p>
          <a:endParaRPr lang="lt-LT"/>
        </a:p>
      </dgm:t>
    </dgm:pt>
    <dgm:pt modelId="{FC15FCFB-B526-49D5-A381-EE08CC47FCE5}" type="sibTrans" cxnId="{5C45BC2A-F6AE-4A83-B760-C0C47E676058}">
      <dgm:prSet/>
      <dgm:spPr/>
      <dgm:t>
        <a:bodyPr/>
        <a:lstStyle/>
        <a:p>
          <a:endParaRPr lang="lt-LT"/>
        </a:p>
      </dgm:t>
    </dgm:pt>
    <dgm:pt modelId="{AA72FCC5-DCF1-4AC6-8A36-FC09A55D97FE}">
      <dgm:prSet phldrT="[Tekstas]" custT="1"/>
      <dgm:spPr/>
      <dgm:t>
        <a:bodyPr/>
        <a:lstStyle/>
        <a:p>
          <a:r>
            <a:rPr lang="lt-LT" sz="4000" dirty="0" smtClean="0"/>
            <a:t>Tonai</a:t>
          </a:r>
          <a:endParaRPr lang="lt-LT" sz="40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245F530-5FFE-4082-8D44-8CE35AE3AB4B}" type="parTrans" cxnId="{494BA505-58C9-4F5D-AB05-260AB647F5D7}">
      <dgm:prSet/>
      <dgm:spPr/>
      <dgm:t>
        <a:bodyPr/>
        <a:lstStyle/>
        <a:p>
          <a:endParaRPr lang="lt-LT"/>
        </a:p>
      </dgm:t>
    </dgm:pt>
    <dgm:pt modelId="{F531C288-AE28-40BD-B4AF-04256171B938}" type="sibTrans" cxnId="{494BA505-58C9-4F5D-AB05-260AB647F5D7}">
      <dgm:prSet/>
      <dgm:spPr/>
      <dgm:t>
        <a:bodyPr/>
        <a:lstStyle/>
        <a:p>
          <a:endParaRPr lang="lt-LT"/>
        </a:p>
      </dgm:t>
    </dgm:pt>
    <dgm:pt modelId="{5AD14A83-54B5-4C1A-9FA1-1E2DE49FA1DA}">
      <dgm:prSet phldrT="[Tekstas]" custT="1"/>
      <dgm:spPr/>
      <dgm:t>
        <a:bodyPr/>
        <a:lstStyle/>
        <a:p>
          <a:r>
            <a:rPr lang="lt-LT" sz="3600" dirty="0" smtClean="0"/>
            <a:t>Tembras</a:t>
          </a:r>
          <a:endParaRPr lang="lt-LT" sz="36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675A6DB-3D0F-456A-97DE-2838E06A9E17}" type="parTrans" cxnId="{01C1A5CC-CA60-4D1D-9745-DE4132A7D394}">
      <dgm:prSet/>
      <dgm:spPr/>
      <dgm:t>
        <a:bodyPr/>
        <a:lstStyle/>
        <a:p>
          <a:endParaRPr lang="lt-LT"/>
        </a:p>
      </dgm:t>
    </dgm:pt>
    <dgm:pt modelId="{B779BECD-A295-451E-889D-A8137B45892A}" type="sibTrans" cxnId="{01C1A5CC-CA60-4D1D-9745-DE4132A7D394}">
      <dgm:prSet/>
      <dgm:spPr/>
      <dgm:t>
        <a:bodyPr/>
        <a:lstStyle/>
        <a:p>
          <a:endParaRPr lang="lt-LT"/>
        </a:p>
      </dgm:t>
    </dgm:pt>
    <dgm:pt modelId="{32917059-3479-44ED-A035-CD0EFF4E91EC}">
      <dgm:prSet phldrT="[Tekstas]" custT="1"/>
      <dgm:spPr/>
      <dgm:t>
        <a:bodyPr/>
        <a:lstStyle/>
        <a:p>
          <a:r>
            <a:rPr lang="lt-LT" sz="2800" dirty="0" err="1" smtClean="0"/>
            <a:t>Infragarsas</a:t>
          </a:r>
          <a:endParaRPr lang="lt-LT" sz="28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8653346-6707-4951-92E7-A86083B2C7B2}" type="parTrans" cxnId="{01C721D2-E142-436A-8A38-8B211589B62F}">
      <dgm:prSet/>
      <dgm:spPr/>
      <dgm:t>
        <a:bodyPr/>
        <a:lstStyle/>
        <a:p>
          <a:endParaRPr lang="lt-LT"/>
        </a:p>
      </dgm:t>
    </dgm:pt>
    <dgm:pt modelId="{EB71FB41-C7BC-4579-B901-85DC7ED6752A}" type="sibTrans" cxnId="{01C721D2-E142-436A-8A38-8B211589B62F}">
      <dgm:prSet/>
      <dgm:spPr/>
      <dgm:t>
        <a:bodyPr/>
        <a:lstStyle/>
        <a:p>
          <a:endParaRPr lang="lt-LT"/>
        </a:p>
      </dgm:t>
    </dgm:pt>
    <dgm:pt modelId="{862BF0FB-A746-44B0-93DA-B6090299C71B}">
      <dgm:prSet custT="1"/>
      <dgm:spPr/>
      <dgm:t>
        <a:bodyPr/>
        <a:lstStyle/>
        <a:p>
          <a:r>
            <a:rPr lang="lt-LT" sz="2800" baseline="0" dirty="0" smtClean="0"/>
            <a:t>Ultragarsas</a:t>
          </a:r>
          <a:endParaRPr lang="lt-LT" sz="2800" baseline="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341A6920-D7FE-4390-8636-4F741A61E7C9}" type="parTrans" cxnId="{14A1D388-6B86-4C8F-B3C9-1BA9139083D6}">
      <dgm:prSet/>
      <dgm:spPr/>
      <dgm:t>
        <a:bodyPr/>
        <a:lstStyle/>
        <a:p>
          <a:endParaRPr lang="lt-LT"/>
        </a:p>
      </dgm:t>
    </dgm:pt>
    <dgm:pt modelId="{4F8BCE4D-1AB5-4B24-956B-80F5EEA4DDDD}" type="sibTrans" cxnId="{14A1D388-6B86-4C8F-B3C9-1BA9139083D6}">
      <dgm:prSet/>
      <dgm:spPr/>
      <dgm:t>
        <a:bodyPr/>
        <a:lstStyle/>
        <a:p>
          <a:endParaRPr lang="lt-LT"/>
        </a:p>
      </dgm:t>
    </dgm:pt>
    <dgm:pt modelId="{9520334C-A00A-46DC-941C-8F308259E57E}">
      <dgm:prSet custT="1"/>
      <dgm:spPr/>
      <dgm:t>
        <a:bodyPr/>
        <a:lstStyle/>
        <a:p>
          <a:r>
            <a:rPr lang="lt-LT" sz="2000" dirty="0" smtClean="0"/>
            <a:t>Žmogaus girdimi dažniai</a:t>
          </a:r>
          <a:endParaRPr lang="lt-LT" sz="20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56C262DE-E5AF-4C26-900F-7485B9A076DA}" type="parTrans" cxnId="{BB908DE0-2AFF-4261-8FD0-15713A8E122F}">
      <dgm:prSet/>
      <dgm:spPr/>
      <dgm:t>
        <a:bodyPr/>
        <a:lstStyle/>
        <a:p>
          <a:endParaRPr lang="lt-LT"/>
        </a:p>
      </dgm:t>
    </dgm:pt>
    <dgm:pt modelId="{363BF0D9-2F15-406D-BFB9-FA35141A8338}" type="sibTrans" cxnId="{BB908DE0-2AFF-4261-8FD0-15713A8E122F}">
      <dgm:prSet/>
      <dgm:spPr/>
      <dgm:t>
        <a:bodyPr/>
        <a:lstStyle/>
        <a:p>
          <a:endParaRPr lang="lt-LT"/>
        </a:p>
      </dgm:t>
    </dgm:pt>
    <dgm:pt modelId="{7D08F770-A0A1-4BB5-A8F1-B90D9259752C}">
      <dgm:prSet custT="1"/>
      <dgm:spPr/>
      <dgm:t>
        <a:bodyPr/>
        <a:lstStyle/>
        <a:p>
          <a:r>
            <a:rPr lang="lt-LT" sz="3600" dirty="0" smtClean="0"/>
            <a:t>Užduotys</a:t>
          </a:r>
          <a:endParaRPr lang="lt-LT" sz="36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3CB12C4-9A3B-4D28-8E0F-9050A688BE17}" type="parTrans" cxnId="{3BFA8050-3DFC-45C7-B6B4-72548B82E60C}">
      <dgm:prSet/>
      <dgm:spPr/>
      <dgm:t>
        <a:bodyPr/>
        <a:lstStyle/>
        <a:p>
          <a:endParaRPr lang="lt-LT"/>
        </a:p>
      </dgm:t>
    </dgm:pt>
    <dgm:pt modelId="{A4548FF0-8D56-4894-8622-2F7A6430A130}" type="sibTrans" cxnId="{3BFA8050-3DFC-45C7-B6B4-72548B82E60C}">
      <dgm:prSet/>
      <dgm:spPr/>
      <dgm:t>
        <a:bodyPr/>
        <a:lstStyle/>
        <a:p>
          <a:endParaRPr lang="lt-LT"/>
        </a:p>
      </dgm:t>
    </dgm:pt>
    <dgm:pt modelId="{1315ABCE-9D54-45B3-B9A8-87ABEC4E1B58}">
      <dgm:prSet custT="1"/>
      <dgm:spPr/>
      <dgm:t>
        <a:bodyPr/>
        <a:lstStyle/>
        <a:p>
          <a:r>
            <a:rPr lang="lt-LT" sz="3600" dirty="0" smtClean="0"/>
            <a:t>Į Pabaigą</a:t>
          </a:r>
          <a:endParaRPr lang="lt-LT" sz="36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809D87A2-BDA2-4978-99C3-F7F820D2E9D0}" type="parTrans" cxnId="{ACB0258B-62D8-4D1D-8751-6327B177718F}">
      <dgm:prSet/>
      <dgm:spPr/>
      <dgm:t>
        <a:bodyPr/>
        <a:lstStyle/>
        <a:p>
          <a:endParaRPr lang="lt-LT"/>
        </a:p>
      </dgm:t>
    </dgm:pt>
    <dgm:pt modelId="{597A2761-B541-407A-9F1C-BBE9FAA0A675}" type="sibTrans" cxnId="{ACB0258B-62D8-4D1D-8751-6327B177718F}">
      <dgm:prSet/>
      <dgm:spPr/>
      <dgm:t>
        <a:bodyPr/>
        <a:lstStyle/>
        <a:p>
          <a:endParaRPr lang="lt-LT"/>
        </a:p>
      </dgm:t>
    </dgm:pt>
    <dgm:pt modelId="{C4292B6F-8A9B-4140-A4E8-F32692ED03E0}">
      <dgm:prSet/>
      <dgm:spPr/>
      <dgm:t>
        <a:bodyPr/>
        <a:lstStyle/>
        <a:p>
          <a:r>
            <a:rPr lang="en-US" dirty="0" err="1" smtClean="0"/>
            <a:t>Bandymas</a:t>
          </a:r>
          <a:endParaRPr lang="lt-LT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D06DC600-75B2-4E15-8D21-CF1B6AD6AF74}" type="parTrans" cxnId="{4837B1B3-7B1C-4A92-AD86-052B1025355B}">
      <dgm:prSet/>
      <dgm:spPr/>
      <dgm:t>
        <a:bodyPr/>
        <a:lstStyle/>
        <a:p>
          <a:endParaRPr lang="lt-LT"/>
        </a:p>
      </dgm:t>
    </dgm:pt>
    <dgm:pt modelId="{8AE471EE-ACD4-4F3F-89F7-BA95C32BCD67}" type="sibTrans" cxnId="{4837B1B3-7B1C-4A92-AD86-052B1025355B}">
      <dgm:prSet/>
      <dgm:spPr/>
      <dgm:t>
        <a:bodyPr/>
        <a:lstStyle/>
        <a:p>
          <a:endParaRPr lang="lt-LT"/>
        </a:p>
      </dgm:t>
    </dgm:pt>
    <dgm:pt modelId="{E3621AA5-D36A-4B1E-A7A0-B5D45070B5D4}" type="pres">
      <dgm:prSet presAssocID="{BEE98C57-0B54-4DDD-97E2-C2CD5A26A29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3EDACBB8-97B9-4F63-91F0-287BDC6202D5}" type="pres">
      <dgm:prSet presAssocID="{B05F0EB0-AF3F-49D0-8239-F2A054FEEC07}" presName="node" presStyleLbl="node1" presStyleIdx="0" presStyleCnt="9" custScaleY="72501" custLinFactNeighborX="29" custLinFactNeighborY="168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61D0705-B065-4A3A-B0BA-F97DAB0B2511}" type="pres">
      <dgm:prSet presAssocID="{FC15FCFB-B526-49D5-A381-EE08CC47FCE5}" presName="sibTrans" presStyleCnt="0"/>
      <dgm:spPr/>
    </dgm:pt>
    <dgm:pt modelId="{F7566CED-BF7E-434F-A09B-C359A69C3113}" type="pres">
      <dgm:prSet presAssocID="{AA72FCC5-DCF1-4AC6-8A36-FC09A55D97FE}" presName="node" presStyleLbl="node1" presStyleIdx="1" presStyleCnt="9" custScaleY="71296" custLinFactNeighborX="1165" custLinFactNeighborY="1087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C005275-856A-4CA7-A2A4-8CF70C04C327}" type="pres">
      <dgm:prSet presAssocID="{F531C288-AE28-40BD-B4AF-04256171B938}" presName="sibTrans" presStyleCnt="0"/>
      <dgm:spPr/>
    </dgm:pt>
    <dgm:pt modelId="{2F1FFE20-8A60-4A78-84AB-49432B2307FB}" type="pres">
      <dgm:prSet presAssocID="{5AD14A83-54B5-4C1A-9FA1-1E2DE49FA1DA}" presName="node" presStyleLbl="node1" presStyleIdx="2" presStyleCnt="9" custScaleY="69123" custLinFactNeighborX="-1067" custLinFactNeighborY="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AA40654-4339-4852-B700-3723B0B82CD3}" type="pres">
      <dgm:prSet presAssocID="{B779BECD-A295-451E-889D-A8137B45892A}" presName="sibTrans" presStyleCnt="0"/>
      <dgm:spPr/>
    </dgm:pt>
    <dgm:pt modelId="{71AA5507-244C-42DB-A77A-BAFA8E01C348}" type="pres">
      <dgm:prSet presAssocID="{32917059-3479-44ED-A035-CD0EFF4E91EC}" presName="node" presStyleLbl="node1" presStyleIdx="3" presStyleCnt="9" custScaleY="7728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84C4048-CDED-4FFC-B4CA-75DBC635B059}" type="pres">
      <dgm:prSet presAssocID="{EB71FB41-C7BC-4579-B901-85DC7ED6752A}" presName="sibTrans" presStyleCnt="0"/>
      <dgm:spPr/>
    </dgm:pt>
    <dgm:pt modelId="{5C333E00-F535-4465-B9FD-C23D44410E99}" type="pres">
      <dgm:prSet presAssocID="{862BF0FB-A746-44B0-93DA-B6090299C71B}" presName="node" presStyleLbl="node1" presStyleIdx="4" presStyleCnt="9" custScaleY="75262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F195D3E-2D9A-49AE-AC74-C79987A14F11}" type="pres">
      <dgm:prSet presAssocID="{4F8BCE4D-1AB5-4B24-956B-80F5EEA4DDDD}" presName="sibTrans" presStyleCnt="0"/>
      <dgm:spPr/>
    </dgm:pt>
    <dgm:pt modelId="{8C608B4D-B2BF-487B-AA64-75B709294E90}" type="pres">
      <dgm:prSet presAssocID="{9520334C-A00A-46DC-941C-8F308259E57E}" presName="node" presStyleLbl="node1" presStyleIdx="5" presStyleCnt="9" custScaleY="7529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4472447-9D7D-4309-A7C0-49A090EA1A1D}" type="pres">
      <dgm:prSet presAssocID="{363BF0D9-2F15-406D-BFB9-FA35141A8338}" presName="sibTrans" presStyleCnt="0"/>
      <dgm:spPr/>
    </dgm:pt>
    <dgm:pt modelId="{4ACCF710-CF3E-41F1-819A-56135609A35A}" type="pres">
      <dgm:prSet presAssocID="{7D08F770-A0A1-4BB5-A8F1-B90D9259752C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384CEA9-AE58-427D-AF1B-69B8315D05D5}" type="pres">
      <dgm:prSet presAssocID="{A4548FF0-8D56-4894-8622-2F7A6430A130}" presName="sibTrans" presStyleCnt="0"/>
      <dgm:spPr/>
    </dgm:pt>
    <dgm:pt modelId="{4C2F6879-C43B-4601-AB37-1B2FDD2698D6}" type="pres">
      <dgm:prSet presAssocID="{1315ABCE-9D54-45B3-B9A8-87ABEC4E1B58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E47F26F-9D76-470F-9BBF-313722218F96}" type="pres">
      <dgm:prSet presAssocID="{597A2761-B541-407A-9F1C-BBE9FAA0A675}" presName="sibTrans" presStyleCnt="0"/>
      <dgm:spPr/>
    </dgm:pt>
    <dgm:pt modelId="{F8AB7177-9B47-4F9D-8C3F-7D51EB5FCB3F}" type="pres">
      <dgm:prSet presAssocID="{C4292B6F-8A9B-4140-A4E8-F32692ED03E0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01C1A5CC-CA60-4D1D-9745-DE4132A7D394}" srcId="{BEE98C57-0B54-4DDD-97E2-C2CD5A26A29B}" destId="{5AD14A83-54B5-4C1A-9FA1-1E2DE49FA1DA}" srcOrd="2" destOrd="0" parTransId="{E675A6DB-3D0F-456A-97DE-2838E06A9E17}" sibTransId="{B779BECD-A295-451E-889D-A8137B45892A}"/>
    <dgm:cxn modelId="{4837B1B3-7B1C-4A92-AD86-052B1025355B}" srcId="{BEE98C57-0B54-4DDD-97E2-C2CD5A26A29B}" destId="{C4292B6F-8A9B-4140-A4E8-F32692ED03E0}" srcOrd="8" destOrd="0" parTransId="{D06DC600-75B2-4E15-8D21-CF1B6AD6AF74}" sibTransId="{8AE471EE-ACD4-4F3F-89F7-BA95C32BCD67}"/>
    <dgm:cxn modelId="{CD859D76-4558-4502-8678-BFCC761D567A}" type="presOf" srcId="{32917059-3479-44ED-A035-CD0EFF4E91EC}" destId="{71AA5507-244C-42DB-A77A-BAFA8E01C348}" srcOrd="0" destOrd="0" presId="urn:microsoft.com/office/officeart/2005/8/layout/default"/>
    <dgm:cxn modelId="{BB908DE0-2AFF-4261-8FD0-15713A8E122F}" srcId="{BEE98C57-0B54-4DDD-97E2-C2CD5A26A29B}" destId="{9520334C-A00A-46DC-941C-8F308259E57E}" srcOrd="5" destOrd="0" parTransId="{56C262DE-E5AF-4C26-900F-7485B9A076DA}" sibTransId="{363BF0D9-2F15-406D-BFB9-FA35141A8338}"/>
    <dgm:cxn modelId="{3BFA8050-3DFC-45C7-B6B4-72548B82E60C}" srcId="{BEE98C57-0B54-4DDD-97E2-C2CD5A26A29B}" destId="{7D08F770-A0A1-4BB5-A8F1-B90D9259752C}" srcOrd="6" destOrd="0" parTransId="{A3CB12C4-9A3B-4D28-8E0F-9050A688BE17}" sibTransId="{A4548FF0-8D56-4894-8622-2F7A6430A130}"/>
    <dgm:cxn modelId="{19422FB6-98A7-43BE-9915-D2715C8DF211}" type="presOf" srcId="{7D08F770-A0A1-4BB5-A8F1-B90D9259752C}" destId="{4ACCF710-CF3E-41F1-819A-56135609A35A}" srcOrd="0" destOrd="0" presId="urn:microsoft.com/office/officeart/2005/8/layout/default"/>
    <dgm:cxn modelId="{5C7BD60E-3D3B-465A-9202-D07CB5971CF3}" type="presOf" srcId="{862BF0FB-A746-44B0-93DA-B6090299C71B}" destId="{5C333E00-F535-4465-B9FD-C23D44410E99}" srcOrd="0" destOrd="0" presId="urn:microsoft.com/office/officeart/2005/8/layout/default"/>
    <dgm:cxn modelId="{C30C343C-4B24-4DEF-AB7A-BA8A18FBFE7F}" type="presOf" srcId="{5AD14A83-54B5-4C1A-9FA1-1E2DE49FA1DA}" destId="{2F1FFE20-8A60-4A78-84AB-49432B2307FB}" srcOrd="0" destOrd="0" presId="urn:microsoft.com/office/officeart/2005/8/layout/default"/>
    <dgm:cxn modelId="{ACB0258B-62D8-4D1D-8751-6327B177718F}" srcId="{BEE98C57-0B54-4DDD-97E2-C2CD5A26A29B}" destId="{1315ABCE-9D54-45B3-B9A8-87ABEC4E1B58}" srcOrd="7" destOrd="0" parTransId="{809D87A2-BDA2-4978-99C3-F7F820D2E9D0}" sibTransId="{597A2761-B541-407A-9F1C-BBE9FAA0A675}"/>
    <dgm:cxn modelId="{4679BB41-4EFE-4E1C-AC8B-9E77DE81CF10}" type="presOf" srcId="{AA72FCC5-DCF1-4AC6-8A36-FC09A55D97FE}" destId="{F7566CED-BF7E-434F-A09B-C359A69C3113}" srcOrd="0" destOrd="0" presId="urn:microsoft.com/office/officeart/2005/8/layout/default"/>
    <dgm:cxn modelId="{EC385588-7D6E-4235-A361-BBE6F693E9D2}" type="presOf" srcId="{BEE98C57-0B54-4DDD-97E2-C2CD5A26A29B}" destId="{E3621AA5-D36A-4B1E-A7A0-B5D45070B5D4}" srcOrd="0" destOrd="0" presId="urn:microsoft.com/office/officeart/2005/8/layout/default"/>
    <dgm:cxn modelId="{494BA505-58C9-4F5D-AB05-260AB647F5D7}" srcId="{BEE98C57-0B54-4DDD-97E2-C2CD5A26A29B}" destId="{AA72FCC5-DCF1-4AC6-8A36-FC09A55D97FE}" srcOrd="1" destOrd="0" parTransId="{E245F530-5FFE-4082-8D44-8CE35AE3AB4B}" sibTransId="{F531C288-AE28-40BD-B4AF-04256171B938}"/>
    <dgm:cxn modelId="{14A1D388-6B86-4C8F-B3C9-1BA9139083D6}" srcId="{BEE98C57-0B54-4DDD-97E2-C2CD5A26A29B}" destId="{862BF0FB-A746-44B0-93DA-B6090299C71B}" srcOrd="4" destOrd="0" parTransId="{341A6920-D7FE-4390-8636-4F741A61E7C9}" sibTransId="{4F8BCE4D-1AB5-4B24-956B-80F5EEA4DDDD}"/>
    <dgm:cxn modelId="{D846ADA6-0FC7-4D91-9421-F1F6DF9CD2CA}" type="presOf" srcId="{9520334C-A00A-46DC-941C-8F308259E57E}" destId="{8C608B4D-B2BF-487B-AA64-75B709294E90}" srcOrd="0" destOrd="0" presId="urn:microsoft.com/office/officeart/2005/8/layout/default"/>
    <dgm:cxn modelId="{01C721D2-E142-436A-8A38-8B211589B62F}" srcId="{BEE98C57-0B54-4DDD-97E2-C2CD5A26A29B}" destId="{32917059-3479-44ED-A035-CD0EFF4E91EC}" srcOrd="3" destOrd="0" parTransId="{F8653346-6707-4951-92E7-A86083B2C7B2}" sibTransId="{EB71FB41-C7BC-4579-B901-85DC7ED6752A}"/>
    <dgm:cxn modelId="{3C4C7422-C21F-45E9-A91B-178A77626D31}" type="presOf" srcId="{B05F0EB0-AF3F-49D0-8239-F2A054FEEC07}" destId="{3EDACBB8-97B9-4F63-91F0-287BDC6202D5}" srcOrd="0" destOrd="0" presId="urn:microsoft.com/office/officeart/2005/8/layout/default"/>
    <dgm:cxn modelId="{5C45BC2A-F6AE-4A83-B760-C0C47E676058}" srcId="{BEE98C57-0B54-4DDD-97E2-C2CD5A26A29B}" destId="{B05F0EB0-AF3F-49D0-8239-F2A054FEEC07}" srcOrd="0" destOrd="0" parTransId="{EB8D060F-70D0-4E89-904B-88F01D7EB071}" sibTransId="{FC15FCFB-B526-49D5-A381-EE08CC47FCE5}"/>
    <dgm:cxn modelId="{D2F5695F-2635-4C86-A6BC-B4632EAED598}" type="presOf" srcId="{1315ABCE-9D54-45B3-B9A8-87ABEC4E1B58}" destId="{4C2F6879-C43B-4601-AB37-1B2FDD2698D6}" srcOrd="0" destOrd="0" presId="urn:microsoft.com/office/officeart/2005/8/layout/default"/>
    <dgm:cxn modelId="{76DCA94E-00E7-41CE-AB13-4D2FE31CCB0C}" type="presOf" srcId="{C4292B6F-8A9B-4140-A4E8-F32692ED03E0}" destId="{F8AB7177-9B47-4F9D-8C3F-7D51EB5FCB3F}" srcOrd="0" destOrd="0" presId="urn:microsoft.com/office/officeart/2005/8/layout/default"/>
    <dgm:cxn modelId="{D28FE37F-746F-4F5E-A4A4-A144063BB227}" type="presParOf" srcId="{E3621AA5-D36A-4B1E-A7A0-B5D45070B5D4}" destId="{3EDACBB8-97B9-4F63-91F0-287BDC6202D5}" srcOrd="0" destOrd="0" presId="urn:microsoft.com/office/officeart/2005/8/layout/default"/>
    <dgm:cxn modelId="{E6AE1E2B-FE5D-43E4-9B25-1CEAAA21C4CA}" type="presParOf" srcId="{E3621AA5-D36A-4B1E-A7A0-B5D45070B5D4}" destId="{C61D0705-B065-4A3A-B0BA-F97DAB0B2511}" srcOrd="1" destOrd="0" presId="urn:microsoft.com/office/officeart/2005/8/layout/default"/>
    <dgm:cxn modelId="{06AD3FDF-B83E-4A0D-8C29-EDA97BB545FA}" type="presParOf" srcId="{E3621AA5-D36A-4B1E-A7A0-B5D45070B5D4}" destId="{F7566CED-BF7E-434F-A09B-C359A69C3113}" srcOrd="2" destOrd="0" presId="urn:microsoft.com/office/officeart/2005/8/layout/default"/>
    <dgm:cxn modelId="{B97474C9-0CDF-43B8-A0CD-C704F8ACB1A5}" type="presParOf" srcId="{E3621AA5-D36A-4B1E-A7A0-B5D45070B5D4}" destId="{8C005275-856A-4CA7-A2A4-8CF70C04C327}" srcOrd="3" destOrd="0" presId="urn:microsoft.com/office/officeart/2005/8/layout/default"/>
    <dgm:cxn modelId="{70855B5B-3FEC-41AB-BC68-9A364AB30526}" type="presParOf" srcId="{E3621AA5-D36A-4B1E-A7A0-B5D45070B5D4}" destId="{2F1FFE20-8A60-4A78-84AB-49432B2307FB}" srcOrd="4" destOrd="0" presId="urn:microsoft.com/office/officeart/2005/8/layout/default"/>
    <dgm:cxn modelId="{84A41B7F-2E7D-4D37-8BD9-801EA145B323}" type="presParOf" srcId="{E3621AA5-D36A-4B1E-A7A0-B5D45070B5D4}" destId="{6AA40654-4339-4852-B700-3723B0B82CD3}" srcOrd="5" destOrd="0" presId="urn:microsoft.com/office/officeart/2005/8/layout/default"/>
    <dgm:cxn modelId="{46DA22C4-B776-4870-9DAE-FBEC53ED0D81}" type="presParOf" srcId="{E3621AA5-D36A-4B1E-A7A0-B5D45070B5D4}" destId="{71AA5507-244C-42DB-A77A-BAFA8E01C348}" srcOrd="6" destOrd="0" presId="urn:microsoft.com/office/officeart/2005/8/layout/default"/>
    <dgm:cxn modelId="{FFA85BA1-F9AF-4278-9540-0412FBB37B96}" type="presParOf" srcId="{E3621AA5-D36A-4B1E-A7A0-B5D45070B5D4}" destId="{584C4048-CDED-4FFC-B4CA-75DBC635B059}" srcOrd="7" destOrd="0" presId="urn:microsoft.com/office/officeart/2005/8/layout/default"/>
    <dgm:cxn modelId="{28FC3F48-76F7-47BC-9202-4933950D821D}" type="presParOf" srcId="{E3621AA5-D36A-4B1E-A7A0-B5D45070B5D4}" destId="{5C333E00-F535-4465-B9FD-C23D44410E99}" srcOrd="8" destOrd="0" presId="urn:microsoft.com/office/officeart/2005/8/layout/default"/>
    <dgm:cxn modelId="{1C3CEADA-E2D7-481C-ABBB-202CD1595911}" type="presParOf" srcId="{E3621AA5-D36A-4B1E-A7A0-B5D45070B5D4}" destId="{AF195D3E-2D9A-49AE-AC74-C79987A14F11}" srcOrd="9" destOrd="0" presId="urn:microsoft.com/office/officeart/2005/8/layout/default"/>
    <dgm:cxn modelId="{509C452A-021C-43DE-844F-D37550FFBDE4}" type="presParOf" srcId="{E3621AA5-D36A-4B1E-A7A0-B5D45070B5D4}" destId="{8C608B4D-B2BF-487B-AA64-75B709294E90}" srcOrd="10" destOrd="0" presId="urn:microsoft.com/office/officeart/2005/8/layout/default"/>
    <dgm:cxn modelId="{4ADE5019-1EDE-42EA-AA6C-87997F079E2F}" type="presParOf" srcId="{E3621AA5-D36A-4B1E-A7A0-B5D45070B5D4}" destId="{C4472447-9D7D-4309-A7C0-49A090EA1A1D}" srcOrd="11" destOrd="0" presId="urn:microsoft.com/office/officeart/2005/8/layout/default"/>
    <dgm:cxn modelId="{299676C9-2D58-42B5-9232-FC7BA664846B}" type="presParOf" srcId="{E3621AA5-D36A-4B1E-A7A0-B5D45070B5D4}" destId="{4ACCF710-CF3E-41F1-819A-56135609A35A}" srcOrd="12" destOrd="0" presId="urn:microsoft.com/office/officeart/2005/8/layout/default"/>
    <dgm:cxn modelId="{6A8F07D4-4309-4E65-A98F-D1A035EF8820}" type="presParOf" srcId="{E3621AA5-D36A-4B1E-A7A0-B5D45070B5D4}" destId="{5384CEA9-AE58-427D-AF1B-69B8315D05D5}" srcOrd="13" destOrd="0" presId="urn:microsoft.com/office/officeart/2005/8/layout/default"/>
    <dgm:cxn modelId="{F22CB73F-1307-4C1F-B9A6-EDB19D0B37CD}" type="presParOf" srcId="{E3621AA5-D36A-4B1E-A7A0-B5D45070B5D4}" destId="{4C2F6879-C43B-4601-AB37-1B2FDD2698D6}" srcOrd="14" destOrd="0" presId="urn:microsoft.com/office/officeart/2005/8/layout/default"/>
    <dgm:cxn modelId="{64F36C2C-F141-4ABD-A0FF-E1F616189F5C}" type="presParOf" srcId="{E3621AA5-D36A-4B1E-A7A0-B5D45070B5D4}" destId="{2E47F26F-9D76-470F-9BBF-313722218F96}" srcOrd="15" destOrd="0" presId="urn:microsoft.com/office/officeart/2005/8/layout/default"/>
    <dgm:cxn modelId="{91FF3D72-3D42-49B7-B61A-3373F4DA51F4}" type="presParOf" srcId="{E3621AA5-D36A-4B1E-A7A0-B5D45070B5D4}" destId="{F8AB7177-9B47-4F9D-8C3F-7D51EB5FCB3F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7860A3-C6F8-412C-905B-E3A7F3A97385}" type="doc">
      <dgm:prSet loTypeId="urn:microsoft.com/office/officeart/2005/8/layout/hChevron3" loCatId="process" qsTypeId="urn:microsoft.com/office/officeart/2005/8/quickstyle/3d2" qsCatId="3D" csTypeId="urn:microsoft.com/office/officeart/2005/8/colors/colorful2" csCatId="colorful" phldr="1"/>
      <dgm:spPr/>
    </dgm:pt>
    <dgm:pt modelId="{A2D03C09-21FB-48F0-A74A-3130250F8A38}">
      <dgm:prSet phldrT="[Tekstas]"/>
      <dgm:spPr/>
      <dgm:t>
        <a:bodyPr/>
        <a:lstStyle/>
        <a:p>
          <a:r>
            <a:rPr lang="lt-LT" dirty="0" err="1" smtClean="0"/>
            <a:t>Infragarsas</a:t>
          </a:r>
          <a:endParaRPr lang="lt-LT" dirty="0" smtClean="0"/>
        </a:p>
        <a:p>
          <a:r>
            <a:rPr lang="lt-LT" dirty="0" smtClean="0"/>
            <a:t>0 Hz – 16 Hz</a:t>
          </a:r>
          <a:endParaRPr lang="lt-LT" dirty="0"/>
        </a:p>
      </dgm:t>
    </dgm:pt>
    <dgm:pt modelId="{5B9DA7DB-CC0C-4561-8406-A3F091D5904A}" type="parTrans" cxnId="{22F75C4A-5CEC-42C5-BD27-C7F12F9158DB}">
      <dgm:prSet/>
      <dgm:spPr/>
      <dgm:t>
        <a:bodyPr/>
        <a:lstStyle/>
        <a:p>
          <a:endParaRPr lang="lt-LT"/>
        </a:p>
      </dgm:t>
    </dgm:pt>
    <dgm:pt modelId="{52D2F65B-B9B6-4DE4-AFF8-DDAEC54724F5}" type="sibTrans" cxnId="{22F75C4A-5CEC-42C5-BD27-C7F12F9158DB}">
      <dgm:prSet/>
      <dgm:spPr/>
      <dgm:t>
        <a:bodyPr/>
        <a:lstStyle/>
        <a:p>
          <a:endParaRPr lang="lt-LT"/>
        </a:p>
      </dgm:t>
    </dgm:pt>
    <dgm:pt modelId="{FBB3DE29-3E49-4131-948A-D82FBBFF9E3A}">
      <dgm:prSet phldrT="[Tekstas]"/>
      <dgm:spPr/>
      <dgm:t>
        <a:bodyPr/>
        <a:lstStyle/>
        <a:p>
          <a:r>
            <a:rPr lang="lt-LT" smtClean="0"/>
            <a:t>Žmogaus girdimi dažniai</a:t>
          </a:r>
        </a:p>
        <a:p>
          <a:r>
            <a:rPr lang="lt-LT" smtClean="0"/>
            <a:t>16 Hz – 20000 Hz</a:t>
          </a:r>
          <a:endParaRPr lang="lt-LT" dirty="0"/>
        </a:p>
      </dgm:t>
    </dgm:pt>
    <dgm:pt modelId="{839FBF10-3395-4BD4-BB71-065D868C4CB0}" type="parTrans" cxnId="{37AA28DE-6F96-419B-A11C-12D00CAC1CF9}">
      <dgm:prSet/>
      <dgm:spPr/>
      <dgm:t>
        <a:bodyPr/>
        <a:lstStyle/>
        <a:p>
          <a:endParaRPr lang="lt-LT"/>
        </a:p>
      </dgm:t>
    </dgm:pt>
    <dgm:pt modelId="{E6EF2D42-961A-4669-BDAA-3D783108E919}" type="sibTrans" cxnId="{37AA28DE-6F96-419B-A11C-12D00CAC1CF9}">
      <dgm:prSet/>
      <dgm:spPr/>
      <dgm:t>
        <a:bodyPr/>
        <a:lstStyle/>
        <a:p>
          <a:endParaRPr lang="lt-LT"/>
        </a:p>
      </dgm:t>
    </dgm:pt>
    <dgm:pt modelId="{E3D62158-A87D-4039-803A-868C3D4BB5F6}">
      <dgm:prSet phldrT="[Tekstas]"/>
      <dgm:spPr/>
      <dgm:t>
        <a:bodyPr/>
        <a:lstStyle/>
        <a:p>
          <a:r>
            <a:rPr lang="lt-LT" dirty="0" smtClean="0"/>
            <a:t>Ultragarsas</a:t>
          </a:r>
        </a:p>
        <a:p>
          <a:r>
            <a:rPr lang="lt-LT" dirty="0" smtClean="0"/>
            <a:t>20000 Hz – 10 </a:t>
          </a:r>
          <a:r>
            <a:rPr lang="lt-LT" dirty="0" err="1" smtClean="0"/>
            <a:t>GHz</a:t>
          </a:r>
          <a:endParaRPr lang="lt-LT" dirty="0"/>
        </a:p>
      </dgm:t>
    </dgm:pt>
    <dgm:pt modelId="{ECEF08A8-83F6-4FA8-95F6-B3FF9A7DEB47}" type="parTrans" cxnId="{A30F616B-EDEF-43F5-B467-CDF6657C927B}">
      <dgm:prSet/>
      <dgm:spPr/>
      <dgm:t>
        <a:bodyPr/>
        <a:lstStyle/>
        <a:p>
          <a:endParaRPr lang="lt-LT"/>
        </a:p>
      </dgm:t>
    </dgm:pt>
    <dgm:pt modelId="{1338D841-4298-4083-8652-D57446ABA5D0}" type="sibTrans" cxnId="{A30F616B-EDEF-43F5-B467-CDF6657C927B}">
      <dgm:prSet/>
      <dgm:spPr/>
      <dgm:t>
        <a:bodyPr/>
        <a:lstStyle/>
        <a:p>
          <a:endParaRPr lang="lt-LT"/>
        </a:p>
      </dgm:t>
    </dgm:pt>
    <dgm:pt modelId="{1B9DA420-976D-4EEE-B88D-BF6605CB60A0}" type="pres">
      <dgm:prSet presAssocID="{767860A3-C6F8-412C-905B-E3A7F3A97385}" presName="Name0" presStyleCnt="0">
        <dgm:presLayoutVars>
          <dgm:dir/>
          <dgm:resizeHandles val="exact"/>
        </dgm:presLayoutVars>
      </dgm:prSet>
      <dgm:spPr/>
    </dgm:pt>
    <dgm:pt modelId="{7289782D-71A7-485B-BAB6-221C6EBC10EA}" type="pres">
      <dgm:prSet presAssocID="{A2D03C09-21FB-48F0-A74A-3130250F8A38}" presName="parTxOnly" presStyleLbl="node1" presStyleIdx="0" presStyleCnt="3" custScaleX="56474" custScaleY="101136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35E85B8-FC2E-4B1C-BA07-5599E49EA1B9}" type="pres">
      <dgm:prSet presAssocID="{52D2F65B-B9B6-4DE4-AFF8-DDAEC54724F5}" presName="parSpace" presStyleCnt="0"/>
      <dgm:spPr/>
    </dgm:pt>
    <dgm:pt modelId="{E3AD351E-1889-4B33-9E17-4418EEECBE2D}" type="pres">
      <dgm:prSet presAssocID="{FBB3DE29-3E49-4131-948A-D82FBBFF9E3A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A0E35DB2-FDC3-4220-913E-9CDC4A9F9D21}" type="pres">
      <dgm:prSet presAssocID="{E6EF2D42-961A-4669-BDAA-3D783108E919}" presName="parSpace" presStyleCnt="0"/>
      <dgm:spPr/>
    </dgm:pt>
    <dgm:pt modelId="{638D079F-B7E4-4BEF-8CEE-A4D107B019D4}" type="pres">
      <dgm:prSet presAssocID="{E3D62158-A87D-4039-803A-868C3D4BB5F6}" presName="parTxOnly" presStyleLbl="node1" presStyleIdx="2" presStyleCnt="3" custScaleX="209520" custScaleY="98340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22F75C4A-5CEC-42C5-BD27-C7F12F9158DB}" srcId="{767860A3-C6F8-412C-905B-E3A7F3A97385}" destId="{A2D03C09-21FB-48F0-A74A-3130250F8A38}" srcOrd="0" destOrd="0" parTransId="{5B9DA7DB-CC0C-4561-8406-A3F091D5904A}" sibTransId="{52D2F65B-B9B6-4DE4-AFF8-DDAEC54724F5}"/>
    <dgm:cxn modelId="{37AA28DE-6F96-419B-A11C-12D00CAC1CF9}" srcId="{767860A3-C6F8-412C-905B-E3A7F3A97385}" destId="{FBB3DE29-3E49-4131-948A-D82FBBFF9E3A}" srcOrd="1" destOrd="0" parTransId="{839FBF10-3395-4BD4-BB71-065D868C4CB0}" sibTransId="{E6EF2D42-961A-4669-BDAA-3D783108E919}"/>
    <dgm:cxn modelId="{A30F616B-EDEF-43F5-B467-CDF6657C927B}" srcId="{767860A3-C6F8-412C-905B-E3A7F3A97385}" destId="{E3D62158-A87D-4039-803A-868C3D4BB5F6}" srcOrd="2" destOrd="0" parTransId="{ECEF08A8-83F6-4FA8-95F6-B3FF9A7DEB47}" sibTransId="{1338D841-4298-4083-8652-D57446ABA5D0}"/>
    <dgm:cxn modelId="{56C9F79B-C7B1-44B7-B3EC-123465E45EAD}" type="presOf" srcId="{FBB3DE29-3E49-4131-948A-D82FBBFF9E3A}" destId="{E3AD351E-1889-4B33-9E17-4418EEECBE2D}" srcOrd="0" destOrd="0" presId="urn:microsoft.com/office/officeart/2005/8/layout/hChevron3"/>
    <dgm:cxn modelId="{DA4E4E5E-0CE4-4BD5-AC5C-54D7BCD18B66}" type="presOf" srcId="{E3D62158-A87D-4039-803A-868C3D4BB5F6}" destId="{638D079F-B7E4-4BEF-8CEE-A4D107B019D4}" srcOrd="0" destOrd="0" presId="urn:microsoft.com/office/officeart/2005/8/layout/hChevron3"/>
    <dgm:cxn modelId="{ED4C5DBD-7286-412D-AE92-37BC3A350295}" type="presOf" srcId="{767860A3-C6F8-412C-905B-E3A7F3A97385}" destId="{1B9DA420-976D-4EEE-B88D-BF6605CB60A0}" srcOrd="0" destOrd="0" presId="urn:microsoft.com/office/officeart/2005/8/layout/hChevron3"/>
    <dgm:cxn modelId="{FA76C2CB-CD19-4F36-A524-C53B8CCEE23F}" type="presOf" srcId="{A2D03C09-21FB-48F0-A74A-3130250F8A38}" destId="{7289782D-71A7-485B-BAB6-221C6EBC10EA}" srcOrd="0" destOrd="0" presId="urn:microsoft.com/office/officeart/2005/8/layout/hChevron3"/>
    <dgm:cxn modelId="{E7B78AE8-8E3F-4234-ACB3-5E8116B8DA07}" type="presParOf" srcId="{1B9DA420-976D-4EEE-B88D-BF6605CB60A0}" destId="{7289782D-71A7-485B-BAB6-221C6EBC10EA}" srcOrd="0" destOrd="0" presId="urn:microsoft.com/office/officeart/2005/8/layout/hChevron3"/>
    <dgm:cxn modelId="{A3E6E8A8-33BA-49D5-BA10-074C60D91830}" type="presParOf" srcId="{1B9DA420-976D-4EEE-B88D-BF6605CB60A0}" destId="{F35E85B8-FC2E-4B1C-BA07-5599E49EA1B9}" srcOrd="1" destOrd="0" presId="urn:microsoft.com/office/officeart/2005/8/layout/hChevron3"/>
    <dgm:cxn modelId="{18F8971A-7FCE-4882-B131-C69735A0DB4E}" type="presParOf" srcId="{1B9DA420-976D-4EEE-B88D-BF6605CB60A0}" destId="{E3AD351E-1889-4B33-9E17-4418EEECBE2D}" srcOrd="2" destOrd="0" presId="urn:microsoft.com/office/officeart/2005/8/layout/hChevron3"/>
    <dgm:cxn modelId="{5E31E14F-7FDF-4DC4-95F6-11979B1AA47F}" type="presParOf" srcId="{1B9DA420-976D-4EEE-B88D-BF6605CB60A0}" destId="{A0E35DB2-FDC3-4220-913E-9CDC4A9F9D21}" srcOrd="3" destOrd="0" presId="urn:microsoft.com/office/officeart/2005/8/layout/hChevron3"/>
    <dgm:cxn modelId="{0090AFB2-43EB-42EE-A310-591D112A746B}" type="presParOf" srcId="{1B9DA420-976D-4EEE-B88D-BF6605CB60A0}" destId="{638D079F-B7E4-4BEF-8CEE-A4D107B019D4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ACBB8-97B9-4F63-91F0-287BDC6202D5}">
      <dsp:nvSpPr>
        <dsp:cNvPr id="0" name=""/>
        <dsp:cNvSpPr/>
      </dsp:nvSpPr>
      <dsp:spPr>
        <a:xfrm>
          <a:off x="620" y="516207"/>
          <a:ext cx="2138164" cy="9301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/>
            <a:t>Dažnių lentelės</a:t>
          </a:r>
        </a:p>
      </dsp:txBody>
      <dsp:txXfrm>
        <a:off x="620" y="516207"/>
        <a:ext cx="2138164" cy="930114"/>
      </dsp:txXfrm>
    </dsp:sp>
    <dsp:sp modelId="{F7566CED-BF7E-434F-A09B-C359A69C3113}">
      <dsp:nvSpPr>
        <dsp:cNvPr id="0" name=""/>
        <dsp:cNvSpPr/>
      </dsp:nvSpPr>
      <dsp:spPr>
        <a:xfrm>
          <a:off x="2376890" y="516213"/>
          <a:ext cx="2138164" cy="914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4000" kern="1200" dirty="0" smtClean="0"/>
            <a:t>Tonai</a:t>
          </a:r>
          <a:endParaRPr lang="lt-LT" sz="4000" kern="1200" dirty="0"/>
        </a:p>
      </dsp:txBody>
      <dsp:txXfrm>
        <a:off x="2376890" y="516213"/>
        <a:ext cx="2138164" cy="914655"/>
      </dsp:txXfrm>
    </dsp:sp>
    <dsp:sp modelId="{2F1FFE20-8A60-4A78-84AB-49432B2307FB}">
      <dsp:nvSpPr>
        <dsp:cNvPr id="0" name=""/>
        <dsp:cNvSpPr/>
      </dsp:nvSpPr>
      <dsp:spPr>
        <a:xfrm>
          <a:off x="4681146" y="516207"/>
          <a:ext cx="2138164" cy="8867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Tembras</a:t>
          </a:r>
          <a:endParaRPr lang="lt-LT" sz="3600" kern="1200" dirty="0"/>
        </a:p>
      </dsp:txBody>
      <dsp:txXfrm>
        <a:off x="4681146" y="516207"/>
        <a:ext cx="2138164" cy="886777"/>
      </dsp:txXfrm>
    </dsp:sp>
    <dsp:sp modelId="{71AA5507-244C-42DB-A77A-BAFA8E01C348}">
      <dsp:nvSpPr>
        <dsp:cNvPr id="0" name=""/>
        <dsp:cNvSpPr/>
      </dsp:nvSpPr>
      <dsp:spPr>
        <a:xfrm>
          <a:off x="0" y="1638469"/>
          <a:ext cx="2138164" cy="99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err="1" smtClean="0"/>
            <a:t>Infragarsas</a:t>
          </a:r>
          <a:endParaRPr lang="lt-LT" sz="2800" kern="1200" dirty="0"/>
        </a:p>
      </dsp:txBody>
      <dsp:txXfrm>
        <a:off x="0" y="1638469"/>
        <a:ext cx="2138164" cy="991488"/>
      </dsp:txXfrm>
    </dsp:sp>
    <dsp:sp modelId="{5C333E00-F535-4465-B9FD-C23D44410E99}">
      <dsp:nvSpPr>
        <dsp:cNvPr id="0" name=""/>
        <dsp:cNvSpPr/>
      </dsp:nvSpPr>
      <dsp:spPr>
        <a:xfrm>
          <a:off x="2351980" y="1651446"/>
          <a:ext cx="2138164" cy="9655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baseline="0" dirty="0" smtClean="0"/>
            <a:t>Ultragarsas</a:t>
          </a:r>
          <a:endParaRPr lang="lt-LT" sz="2800" kern="1200" baseline="0" dirty="0"/>
        </a:p>
      </dsp:txBody>
      <dsp:txXfrm>
        <a:off x="2351980" y="1651446"/>
        <a:ext cx="2138164" cy="965535"/>
      </dsp:txXfrm>
    </dsp:sp>
    <dsp:sp modelId="{8C608B4D-B2BF-487B-AA64-75B709294E90}">
      <dsp:nvSpPr>
        <dsp:cNvPr id="0" name=""/>
        <dsp:cNvSpPr/>
      </dsp:nvSpPr>
      <dsp:spPr>
        <a:xfrm>
          <a:off x="4703960" y="1651209"/>
          <a:ext cx="2138164" cy="966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Žmogaus girdimi dažniai</a:t>
          </a:r>
          <a:endParaRPr lang="lt-LT" sz="2000" kern="1200" dirty="0"/>
        </a:p>
      </dsp:txBody>
      <dsp:txXfrm>
        <a:off x="4703960" y="1651209"/>
        <a:ext cx="2138164" cy="966009"/>
      </dsp:txXfrm>
    </dsp:sp>
    <dsp:sp modelId="{4ACCF710-CF3E-41F1-819A-56135609A35A}">
      <dsp:nvSpPr>
        <dsp:cNvPr id="0" name=""/>
        <dsp:cNvSpPr/>
      </dsp:nvSpPr>
      <dsp:spPr>
        <a:xfrm>
          <a:off x="0" y="2843774"/>
          <a:ext cx="2138164" cy="1282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Užduotys</a:t>
          </a:r>
          <a:endParaRPr lang="lt-LT" sz="3600" kern="1200" dirty="0"/>
        </a:p>
      </dsp:txBody>
      <dsp:txXfrm>
        <a:off x="0" y="2843774"/>
        <a:ext cx="2138164" cy="1282898"/>
      </dsp:txXfrm>
    </dsp:sp>
    <dsp:sp modelId="{4C2F6879-C43B-4601-AB37-1B2FDD2698D6}">
      <dsp:nvSpPr>
        <dsp:cNvPr id="0" name=""/>
        <dsp:cNvSpPr/>
      </dsp:nvSpPr>
      <dsp:spPr>
        <a:xfrm>
          <a:off x="2351980" y="2843774"/>
          <a:ext cx="2138164" cy="1282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Į Pabaigą</a:t>
          </a:r>
          <a:endParaRPr lang="lt-LT" sz="3600" kern="1200" dirty="0"/>
        </a:p>
      </dsp:txBody>
      <dsp:txXfrm>
        <a:off x="2351980" y="2843774"/>
        <a:ext cx="2138164" cy="1282898"/>
      </dsp:txXfrm>
    </dsp:sp>
    <dsp:sp modelId="{F8AB7177-9B47-4F9D-8C3F-7D51EB5FCB3F}">
      <dsp:nvSpPr>
        <dsp:cNvPr id="0" name=""/>
        <dsp:cNvSpPr/>
      </dsp:nvSpPr>
      <dsp:spPr>
        <a:xfrm>
          <a:off x="4703960" y="2843774"/>
          <a:ext cx="2138164" cy="1282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4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/>
            <a:t>Bandymas</a:t>
          </a:r>
          <a:endParaRPr lang="lt-LT" sz="3300" kern="1200" dirty="0"/>
        </a:p>
      </dsp:txBody>
      <dsp:txXfrm>
        <a:off x="4703960" y="2843774"/>
        <a:ext cx="2138164" cy="12828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9782D-71A7-485B-BAB6-221C6EBC10EA}">
      <dsp:nvSpPr>
        <dsp:cNvPr id="0" name=""/>
        <dsp:cNvSpPr/>
      </dsp:nvSpPr>
      <dsp:spPr>
        <a:xfrm>
          <a:off x="1358" y="1992711"/>
          <a:ext cx="1271918" cy="911121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50800" dist="25400" dir="5400000" rotWithShape="0">
            <a:srgbClr val="000000">
              <a:alpha val="4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dirty="0" err="1" smtClean="0"/>
            <a:t>Infragarsas</a:t>
          </a:r>
          <a:endParaRPr lang="lt-L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dirty="0" smtClean="0"/>
            <a:t>0 Hz – 16 Hz</a:t>
          </a:r>
          <a:endParaRPr lang="lt-LT" sz="1400" kern="1200" dirty="0"/>
        </a:p>
      </dsp:txBody>
      <dsp:txXfrm>
        <a:off x="1358" y="1992711"/>
        <a:ext cx="1044138" cy="911121"/>
      </dsp:txXfrm>
    </dsp:sp>
    <dsp:sp modelId="{E3AD351E-1889-4B33-9E17-4418EEECBE2D}">
      <dsp:nvSpPr>
        <dsp:cNvPr id="0" name=""/>
        <dsp:cNvSpPr/>
      </dsp:nvSpPr>
      <dsp:spPr>
        <a:xfrm>
          <a:off x="822832" y="1997828"/>
          <a:ext cx="2252218" cy="900887"/>
        </a:xfrm>
        <a:prstGeom prst="chevron">
          <a:avLst/>
        </a:prstGeom>
        <a:gradFill rotWithShape="0">
          <a:gsLst>
            <a:gs pos="0">
              <a:schemeClr val="accent2">
                <a:hueOff val="597799"/>
                <a:satOff val="368"/>
                <a:lumOff val="4804"/>
                <a:alphaOff val="0"/>
                <a:shade val="47500"/>
                <a:satMod val="137000"/>
              </a:schemeClr>
            </a:gs>
            <a:gs pos="55000">
              <a:schemeClr val="accent2">
                <a:hueOff val="597799"/>
                <a:satOff val="368"/>
                <a:lumOff val="4804"/>
                <a:alphaOff val="0"/>
                <a:shade val="69000"/>
                <a:satMod val="137000"/>
              </a:schemeClr>
            </a:gs>
            <a:gs pos="100000">
              <a:schemeClr val="accent2">
                <a:hueOff val="597799"/>
                <a:satOff val="368"/>
                <a:lumOff val="4804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50800" dist="25400" dir="5400000" rotWithShape="0">
            <a:srgbClr val="000000">
              <a:alpha val="4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smtClean="0"/>
            <a:t>Žmogaus girdimi dažniai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smtClean="0"/>
            <a:t>16 Hz – 20000 Hz</a:t>
          </a:r>
          <a:endParaRPr lang="lt-LT" sz="1400" kern="1200" dirty="0"/>
        </a:p>
      </dsp:txBody>
      <dsp:txXfrm>
        <a:off x="1273276" y="1997828"/>
        <a:ext cx="1351331" cy="900887"/>
      </dsp:txXfrm>
    </dsp:sp>
    <dsp:sp modelId="{638D079F-B7E4-4BEF-8CEE-A4D107B019D4}">
      <dsp:nvSpPr>
        <dsp:cNvPr id="0" name=""/>
        <dsp:cNvSpPr/>
      </dsp:nvSpPr>
      <dsp:spPr>
        <a:xfrm>
          <a:off x="2624608" y="2005305"/>
          <a:ext cx="4718849" cy="885932"/>
        </a:xfrm>
        <a:prstGeom prst="chevron">
          <a:avLst/>
        </a:prstGeom>
        <a:gradFill rotWithShape="0">
          <a:gsLst>
            <a:gs pos="0">
              <a:schemeClr val="accent2">
                <a:hueOff val="1195599"/>
                <a:satOff val="735"/>
                <a:lumOff val="9608"/>
                <a:alphaOff val="0"/>
                <a:shade val="47500"/>
                <a:satMod val="137000"/>
              </a:schemeClr>
            </a:gs>
            <a:gs pos="55000">
              <a:schemeClr val="accent2">
                <a:hueOff val="1195599"/>
                <a:satOff val="735"/>
                <a:lumOff val="9608"/>
                <a:alphaOff val="0"/>
                <a:shade val="69000"/>
                <a:satMod val="137000"/>
              </a:schemeClr>
            </a:gs>
            <a:gs pos="100000">
              <a:schemeClr val="accent2">
                <a:hueOff val="1195599"/>
                <a:satOff val="735"/>
                <a:lumOff val="9608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50800" dist="25400" dir="5400000" rotWithShape="0">
            <a:srgbClr val="000000">
              <a:alpha val="4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dirty="0" smtClean="0"/>
            <a:t>Ultragarsas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kern="1200" dirty="0" smtClean="0"/>
            <a:t>20000 Hz – 10 </a:t>
          </a:r>
          <a:r>
            <a:rPr lang="lt-LT" sz="1400" kern="1200" dirty="0" err="1" smtClean="0"/>
            <a:t>GHz</a:t>
          </a:r>
          <a:endParaRPr lang="lt-LT" sz="1400" kern="1200" dirty="0"/>
        </a:p>
      </dsp:txBody>
      <dsp:txXfrm>
        <a:off x="3067574" y="2005305"/>
        <a:ext cx="3832917" cy="885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59146-BA2A-45AC-AC25-1CB283A21C0F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A8D56-EEAB-445F-BCE8-BBC7FE4F17E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0493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A8D56-EEAB-445F-BCE8-BBC7FE4F17E7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7634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6529E-B348-4BF6-AC9A-6FF57DDB2201}" type="datetimeFigureOut">
              <a:rPr lang="lt-LT" smtClean="0"/>
              <a:t>2014.03.21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1558-B2C4-45DF-BDE1-79F382C96511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lt/url?sa=i&amp;rct=j&amp;q=&amp;esrc=s&amp;source=images&amp;cd=&amp;cad=rja&amp;docid=EWzep2A0Rx3p4M&amp;tbnid=NC2h_L90n3O01M:&amp;ved=0CAUQjRw&amp;url=http://www.laikas.lt/lt/info/11925/10-stebinanciu-faktu-apie-dramblius/&amp;ei=s6_8UoTZCeKH0AWC0IH4Ag&amp;psig=AFQjCNGa1Ulnh6hnAy6UjS7j1aCZLzlm-g&amp;ust=1392378135882770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1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MR7npxJd3A0&amp;feature=youtu.be" TargetMode="Externa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7033592" cy="2094987"/>
          </a:xfrm>
        </p:spPr>
        <p:txBody>
          <a:bodyPr/>
          <a:lstStyle/>
          <a:p>
            <a:r>
              <a:rPr lang="en-US" dirty="0" err="1" smtClean="0"/>
              <a:t>Garso</a:t>
            </a:r>
            <a:r>
              <a:rPr lang="en-US" dirty="0" smtClean="0"/>
              <a:t> </a:t>
            </a:r>
            <a:r>
              <a:rPr lang="en-US" dirty="0" err="1" smtClean="0"/>
              <a:t>apib</a:t>
            </a:r>
            <a:r>
              <a:rPr lang="lt-LT" dirty="0" smtClean="0"/>
              <a:t>ū</a:t>
            </a:r>
            <a:r>
              <a:rPr lang="en-US" dirty="0" err="1" smtClean="0"/>
              <a:t>dinimas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699792" y="6381328"/>
            <a:ext cx="6172200" cy="331248"/>
          </a:xfrm>
        </p:spPr>
        <p:txBody>
          <a:bodyPr>
            <a:noAutofit/>
          </a:bodyPr>
          <a:lstStyle/>
          <a:p>
            <a:r>
              <a:rPr lang="lt-LT" sz="1600" dirty="0" smtClean="0"/>
              <a:t>Darbą parengė 8-osios klasės mokinys  Modestas  Gražys</a:t>
            </a:r>
            <a:endParaRPr lang="lt-LT" sz="1600" dirty="0"/>
          </a:p>
        </p:txBody>
      </p:sp>
    </p:spTree>
    <p:extLst>
      <p:ext uri="{BB962C8B-B14F-4D97-AF65-F5344CB8AC3E}">
        <p14:creationId xmlns:p14="http://schemas.microsoft.com/office/powerpoint/2010/main" val="32006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6172200" cy="1092720"/>
          </a:xfrm>
        </p:spPr>
        <p:txBody>
          <a:bodyPr/>
          <a:lstStyle/>
          <a:p>
            <a:r>
              <a:rPr lang="lt-LT" dirty="0" smtClean="0"/>
              <a:t>Įvadas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2276872"/>
            <a:ext cx="7056784" cy="2376264"/>
          </a:xfrm>
        </p:spPr>
        <p:txBody>
          <a:bodyPr>
            <a:normAutofit/>
          </a:bodyPr>
          <a:lstStyle/>
          <a:p>
            <a:r>
              <a:rPr lang="lt-LT" sz="2800" dirty="0" smtClean="0"/>
              <a:t>Pagalvokite ir palyginkite įvairių vabzdžių skleidžiamus garsus, pvz: karkvabalio dūzgimas žemas, storas, o uodo zyzimas aukštas, plonas. Tai yra dėl to, kad per tą patį laiką uodas daugiau kartų suplasnoja už karkvabalį. 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469686"/>
            <a:ext cx="3012562" cy="227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74422"/>
            <a:ext cx="2624336" cy="227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5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836712"/>
            <a:ext cx="7344816" cy="252028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Aukštu garsu vadinamas didelio dažnio garsas, žemu – mažo dažnio garsas. Virpėsių dažnis nulemia sukeliamo garso požymi, kuris vadinamas </a:t>
            </a:r>
            <a:r>
              <a:rPr lang="lt-LT" sz="2800" b="1" dirty="0" smtClean="0"/>
              <a:t>garso aukščiu. </a:t>
            </a:r>
            <a:r>
              <a:rPr lang="lt-LT" sz="2800" dirty="0" smtClean="0"/>
              <a:t>Taigi kuo didesnis dažnis, tuo didesnis garsas</a:t>
            </a:r>
            <a:endParaRPr lang="lt-LT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84984"/>
            <a:ext cx="4464496" cy="252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65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urinio vietos rezervavimo ženklas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44913881"/>
              </p:ext>
            </p:extLst>
          </p:nvPr>
        </p:nvGraphicFramePr>
        <p:xfrm>
          <a:off x="1042988" y="1544638"/>
          <a:ext cx="6842125" cy="462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771800" y="332656"/>
            <a:ext cx="2808312" cy="936104"/>
          </a:xfrm>
        </p:spPr>
        <p:txBody>
          <a:bodyPr>
            <a:normAutofit/>
          </a:bodyPr>
          <a:lstStyle/>
          <a:p>
            <a:r>
              <a:rPr lang="lt-LT" sz="2400" dirty="0" smtClean="0"/>
              <a:t>Pasirinkite sritį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4460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1092720"/>
          </a:xfrm>
        </p:spPr>
        <p:txBody>
          <a:bodyPr/>
          <a:lstStyle/>
          <a:p>
            <a:r>
              <a:rPr lang="lt-LT" sz="4400" dirty="0" smtClean="0"/>
              <a:t>Dažnių lentelės</a:t>
            </a:r>
            <a:endParaRPr lang="lt-LT" sz="44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753716"/>
              </p:ext>
            </p:extLst>
          </p:nvPr>
        </p:nvGraphicFramePr>
        <p:xfrm>
          <a:off x="107504" y="1556792"/>
          <a:ext cx="295232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/>
                <a:gridCol w="1476164"/>
              </a:tblGrid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bg1"/>
                          </a:solidFill>
                        </a:rPr>
                        <a:t>Moterų balsai</a:t>
                      </a:r>
                      <a:endParaRPr lang="lt-LT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mtClean="0">
                          <a:solidFill>
                            <a:schemeClr val="bg1"/>
                          </a:solidFill>
                        </a:rPr>
                        <a:t>Dažnis, Hz</a:t>
                      </a:r>
                      <a:endParaRPr lang="lt-L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dirty="0" smtClean="0"/>
                        <a:t>Altas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170-780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Mecosopranas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200-900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dirty="0" smtClean="0"/>
                        <a:t>Sopranas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250-1050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Vyrų balsai</a:t>
                      </a:r>
                      <a:endParaRPr lang="lt-LT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/>
                        <a:t>Dažnis,</a:t>
                      </a:r>
                      <a:r>
                        <a:rPr lang="lt-LT" b="1" baseline="0" dirty="0" smtClean="0"/>
                        <a:t> </a:t>
                      </a:r>
                      <a:r>
                        <a:rPr lang="lt-LT" b="1" dirty="0" smtClean="0"/>
                        <a:t>Hz</a:t>
                      </a:r>
                      <a:endParaRPr lang="lt-LT" b="1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dirty="0" smtClean="0"/>
                        <a:t>Bosas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80-400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dirty="0" smtClean="0"/>
                        <a:t>Baritonas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100-400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51039">
                <a:tc>
                  <a:txBody>
                    <a:bodyPr/>
                    <a:lstStyle/>
                    <a:p>
                      <a:r>
                        <a:rPr lang="lt-LT" dirty="0" smtClean="0"/>
                        <a:t>Tenoras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120-500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909216"/>
              </p:ext>
            </p:extLst>
          </p:nvPr>
        </p:nvGraphicFramePr>
        <p:xfrm>
          <a:off x="6228184" y="1556793"/>
          <a:ext cx="2808312" cy="2452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/>
                <a:gridCol w="1404156"/>
              </a:tblGrid>
              <a:tr h="623485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Muzikos</a:t>
                      </a:r>
                    </a:p>
                    <a:p>
                      <a:r>
                        <a:rPr lang="lt-LT" sz="1600" dirty="0" smtClean="0"/>
                        <a:t>instrumentas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Dažnis, Hz</a:t>
                      </a:r>
                      <a:endParaRPr lang="lt-LT" dirty="0"/>
                    </a:p>
                  </a:txBody>
                  <a:tcPr/>
                </a:tc>
              </a:tr>
              <a:tr h="364957">
                <a:tc>
                  <a:txBody>
                    <a:bodyPr/>
                    <a:lstStyle/>
                    <a:p>
                      <a:r>
                        <a:rPr lang="lt-LT" dirty="0" smtClean="0"/>
                        <a:t>Smuikas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200-2650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4957">
                <a:tc>
                  <a:txBody>
                    <a:bodyPr/>
                    <a:lstStyle/>
                    <a:p>
                      <a:r>
                        <a:rPr lang="lt-LT" dirty="0" smtClean="0"/>
                        <a:t>Fortepijonas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30-4100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4957">
                <a:tc>
                  <a:txBody>
                    <a:bodyPr/>
                    <a:lstStyle/>
                    <a:p>
                      <a:r>
                        <a:rPr lang="lt-LT" dirty="0" smtClean="0"/>
                        <a:t>Klarnetas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75-1800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4957">
                <a:tc>
                  <a:txBody>
                    <a:bodyPr/>
                    <a:lstStyle/>
                    <a:p>
                      <a:r>
                        <a:rPr lang="lt-LT" dirty="0" smtClean="0"/>
                        <a:t>Vargonai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10-8000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64957">
                <a:tc>
                  <a:txBody>
                    <a:bodyPr/>
                    <a:lstStyle/>
                    <a:p>
                      <a:r>
                        <a:rPr lang="lt-LT" dirty="0" smtClean="0"/>
                        <a:t>Trimitas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190-990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Lentelė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960742"/>
              </p:ext>
            </p:extLst>
          </p:nvPr>
        </p:nvGraphicFramePr>
        <p:xfrm>
          <a:off x="3131840" y="1556792"/>
          <a:ext cx="3048000" cy="4558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</a:tblGrid>
              <a:tr h="371013">
                <a:tc gridSpan="2">
                  <a:txBody>
                    <a:bodyPr/>
                    <a:lstStyle/>
                    <a:p>
                      <a:pPr algn="ctr"/>
                      <a:r>
                        <a:rPr lang="lt-LT" sz="1600" dirty="0" smtClean="0">
                          <a:solidFill>
                            <a:schemeClr val="bg1"/>
                          </a:solidFill>
                        </a:rPr>
                        <a:t>Gyvų</a:t>
                      </a:r>
                      <a:r>
                        <a:rPr lang="lt-LT" sz="1600" baseline="0" dirty="0" smtClean="0">
                          <a:solidFill>
                            <a:schemeClr val="bg1"/>
                          </a:solidFill>
                        </a:rPr>
                        <a:t> organizmų girdimų dažnių diapazonas</a:t>
                      </a:r>
                      <a:endParaRPr lang="lt-LT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sz="1600" b="1" dirty="0" smtClean="0"/>
                        <a:t>Gamtos garsai</a:t>
                      </a:r>
                      <a:endParaRPr lang="lt-L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b="1" dirty="0" smtClean="0"/>
                        <a:t>Dažnis, Hz</a:t>
                      </a:r>
                      <a:endParaRPr lang="lt-LT" b="1" dirty="0"/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Vaikas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16-20000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Jaunuolis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16-18000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Senyvas žmogus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16-12000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Arklys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30-40000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Šuo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40-46000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Banginis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70-150000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Katė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100-32000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Žiogas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100-50000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1013">
                <a:tc>
                  <a:txBody>
                    <a:bodyPr/>
                    <a:lstStyle/>
                    <a:p>
                      <a:r>
                        <a:rPr lang="lt-LT" dirty="0" smtClean="0"/>
                        <a:t>Šikšnosparnis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Calibri" panose="020F0502020204030204" pitchFamily="34" charset="0"/>
                        </a:rPr>
                        <a:t>1000-150000</a:t>
                      </a:r>
                      <a:endParaRPr lang="lt-L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Veiksmo mygtukas: pirmyn arba paskesnis 9">
            <a:hlinkClick r:id="" action="ppaction://hlinkshowjump?jump=nextslide" highlightClick="1"/>
          </p:cNvPr>
          <p:cNvSpPr/>
          <p:nvPr/>
        </p:nvSpPr>
        <p:spPr>
          <a:xfrm>
            <a:off x="6948264" y="5229200"/>
            <a:ext cx="1872208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494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200800" cy="864096"/>
          </a:xfrm>
        </p:spPr>
        <p:txBody>
          <a:bodyPr>
            <a:noAutofit/>
          </a:bodyPr>
          <a:lstStyle/>
          <a:p>
            <a:r>
              <a:rPr lang="lt-LT" sz="3600" dirty="0" smtClean="0"/>
              <a:t>Akustinių bangų skalė</a:t>
            </a:r>
            <a:endParaRPr lang="lt-LT" sz="3600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249332376"/>
              </p:ext>
            </p:extLst>
          </p:nvPr>
        </p:nvGraphicFramePr>
        <p:xfrm>
          <a:off x="899592" y="1268760"/>
          <a:ext cx="734481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Veiksmo mygtukas: pasirinktinis 4">
            <a:hlinkClick r:id="rId7" action="ppaction://hlinksldjump" highlightClick="1"/>
          </p:cNvPr>
          <p:cNvSpPr/>
          <p:nvPr/>
        </p:nvSpPr>
        <p:spPr>
          <a:xfrm>
            <a:off x="6156176" y="5445224"/>
            <a:ext cx="2160240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dirty="0" smtClean="0"/>
              <a:t>Į Pradžią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42011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172200" cy="2130552"/>
          </a:xfrm>
        </p:spPr>
        <p:txBody>
          <a:bodyPr/>
          <a:lstStyle/>
          <a:p>
            <a:r>
              <a:rPr lang="en-US" dirty="0" err="1" smtClean="0"/>
              <a:t>Tono</a:t>
            </a:r>
            <a:r>
              <a:rPr lang="en-US" dirty="0" smtClean="0"/>
              <a:t> auk</a:t>
            </a:r>
            <a:r>
              <a:rPr lang="lt-LT" dirty="0" err="1" smtClean="0"/>
              <a:t>štis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55576" y="1844824"/>
            <a:ext cx="7632848" cy="424847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Apibrėžto dažnio garsą kitaip galima pavadinti tonu. Kalbant apie garso aukštį, galvoje turime tono aukštį. Kiekvieno žmogaus balso aukštis priklauso nuo balso klosčių virpesių dažnio: kuo jis didesnis, tuo balsas aukštesnis. Skleidžiamų arba girdimų garsų aukščio intervalai yra vadinami </a:t>
            </a:r>
            <a:r>
              <a:rPr lang="lt-LT" sz="2800" b="1" dirty="0" smtClean="0"/>
              <a:t>diapazonu </a:t>
            </a:r>
            <a:r>
              <a:rPr lang="lt-LT" sz="2800" dirty="0" smtClean="0"/>
              <a:t>( gr. </a:t>
            </a:r>
            <a:r>
              <a:rPr lang="lt-LT" sz="2800" dirty="0" err="1" smtClean="0"/>
              <a:t>Dia</a:t>
            </a:r>
            <a:r>
              <a:rPr lang="lt-LT" sz="2800" dirty="0" smtClean="0"/>
              <a:t> </a:t>
            </a:r>
            <a:r>
              <a:rPr lang="lt-LT" sz="2800" dirty="0" err="1" smtClean="0"/>
              <a:t>pason</a:t>
            </a:r>
            <a:r>
              <a:rPr lang="lt-LT" sz="2800" dirty="0" smtClean="0"/>
              <a:t> – per visas)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5580112" y="5661248"/>
            <a:ext cx="244827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Į Pradžią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1041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172200" cy="1080120"/>
          </a:xfrm>
        </p:spPr>
        <p:txBody>
          <a:bodyPr/>
          <a:lstStyle/>
          <a:p>
            <a:r>
              <a:rPr lang="lt-LT" sz="6000" dirty="0" smtClean="0"/>
              <a:t>Tembras</a:t>
            </a:r>
            <a:endParaRPr lang="lt-LT" sz="60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7544" y="2060848"/>
            <a:ext cx="7992888" cy="4176464"/>
          </a:xfrm>
        </p:spPr>
        <p:txBody>
          <a:bodyPr>
            <a:normAutofit/>
          </a:bodyPr>
          <a:lstStyle/>
          <a:p>
            <a:r>
              <a:rPr lang="lt-LT" sz="2800" dirty="0" smtClean="0"/>
              <a:t>Ar pastebėjote kad iš skirtingų muzikos instrumentų išgautas to paties aukščio tonas skamba skirtingai?</a:t>
            </a:r>
          </a:p>
          <a:p>
            <a:r>
              <a:rPr lang="lt-LT" sz="2800" dirty="0" smtClean="0"/>
              <a:t>Taip yra dėl to, kad kiekvieną garsą sudaro pagrindinis tonas ir keletas didesnio dažnio papildomų tonų, vadinamais </a:t>
            </a:r>
            <a:r>
              <a:rPr lang="lt-LT" sz="2800" b="1" dirty="0" err="1" smtClean="0"/>
              <a:t>virštoniais</a:t>
            </a:r>
            <a:r>
              <a:rPr lang="lt-LT" sz="2800" dirty="0"/>
              <a:t> </a:t>
            </a:r>
            <a:r>
              <a:rPr lang="lt-LT" sz="2800" dirty="0" smtClean="0"/>
              <a:t>(obertonais). Tai tonai kurių dažnis du ar tris kartus didesnis už pagrindinio tono. </a:t>
            </a:r>
            <a:r>
              <a:rPr lang="lt-LT" sz="2800" dirty="0" err="1" smtClean="0"/>
              <a:t>Virštonių</a:t>
            </a:r>
            <a:r>
              <a:rPr lang="lt-LT" sz="2800" dirty="0" smtClean="0"/>
              <a:t> gali būti ne vienas ir ne du, o kartu su pagrindinių tonu sudaro sudėtingos formos garso bangą.</a:t>
            </a:r>
          </a:p>
        </p:txBody>
      </p:sp>
      <p:sp>
        <p:nvSpPr>
          <p:cNvPr id="4" name="Rodyklė dešinėn 3">
            <a:hlinkClick r:id="rId2" action="ppaction://hlinksldjump"/>
          </p:cNvPr>
          <p:cNvSpPr/>
          <p:nvPr/>
        </p:nvSpPr>
        <p:spPr>
          <a:xfrm>
            <a:off x="5652120" y="5949280"/>
            <a:ext cx="2088232" cy="908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Kitas puslapis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2002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64088" y="260648"/>
            <a:ext cx="3435896" cy="626469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Prieš save matote pianino, smuiko ir kamertono virpesių kreivių palyginimą. </a:t>
            </a:r>
            <a:r>
              <a:rPr lang="lt-LT" sz="2800" dirty="0" err="1" smtClean="0"/>
              <a:t>Virštoniai</a:t>
            </a:r>
            <a:r>
              <a:rPr lang="lt-LT" sz="2800" dirty="0" smtClean="0"/>
              <a:t> nulemiame savitą instrumentų skambesį, žmogaus balso atspalvį, kuris vadinamas </a:t>
            </a:r>
            <a:r>
              <a:rPr lang="lt-LT" sz="2800" b="1" dirty="0" smtClean="0"/>
              <a:t>tembru </a:t>
            </a:r>
            <a:r>
              <a:rPr lang="lt-LT" sz="2800" dirty="0" smtClean="0"/>
              <a:t>(pranc. tembre – būgnas).</a:t>
            </a:r>
            <a:endParaRPr lang="lt-LT" sz="2800" dirty="0"/>
          </a:p>
        </p:txBody>
      </p:sp>
      <p:pic>
        <p:nvPicPr>
          <p:cNvPr id="1026" name="Picture 2" descr="C:\Users\Default.Default-PC\Documents\Modis\Pianino virpesiu kreiv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4" y="1124744"/>
            <a:ext cx="507642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fault.Default-PC\Documents\Modis\Smuiko virpesiu kreiv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4" y="3356992"/>
            <a:ext cx="5076426" cy="114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efault.Default-PC\Documents\Modis\Kamertono virpesiu kreiv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4" y="5445224"/>
            <a:ext cx="5076426" cy="69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tačiakampis 8"/>
          <p:cNvSpPr/>
          <p:nvPr/>
        </p:nvSpPr>
        <p:spPr>
          <a:xfrm>
            <a:off x="1763688" y="332656"/>
            <a:ext cx="23762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Pianino</a:t>
            </a:r>
            <a:endParaRPr lang="lt-LT" dirty="0"/>
          </a:p>
        </p:txBody>
      </p:sp>
      <p:sp>
        <p:nvSpPr>
          <p:cNvPr id="10" name="Stačiakampis 9"/>
          <p:cNvSpPr/>
          <p:nvPr/>
        </p:nvSpPr>
        <p:spPr>
          <a:xfrm>
            <a:off x="1763688" y="2636912"/>
            <a:ext cx="2376264" cy="637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Smuiko</a:t>
            </a:r>
            <a:endParaRPr lang="lt-LT" dirty="0"/>
          </a:p>
        </p:txBody>
      </p:sp>
      <p:sp>
        <p:nvSpPr>
          <p:cNvPr id="14" name="Stačiakampis 13"/>
          <p:cNvSpPr/>
          <p:nvPr/>
        </p:nvSpPr>
        <p:spPr>
          <a:xfrm>
            <a:off x="1742162" y="4725144"/>
            <a:ext cx="2376264" cy="637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Kamertono</a:t>
            </a:r>
            <a:endParaRPr lang="lt-LT" dirty="0"/>
          </a:p>
        </p:txBody>
      </p:sp>
      <p:sp>
        <p:nvSpPr>
          <p:cNvPr id="11" name="Stačiakampis 10">
            <a:hlinkClick r:id="rId5" action="ppaction://hlinksldjump"/>
          </p:cNvPr>
          <p:cNvSpPr/>
          <p:nvPr/>
        </p:nvSpPr>
        <p:spPr>
          <a:xfrm>
            <a:off x="6156176" y="5445224"/>
            <a:ext cx="244827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Į pradžią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76481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34675"/>
            <a:ext cx="6172200" cy="874045"/>
          </a:xfrm>
        </p:spPr>
        <p:txBody>
          <a:bodyPr/>
          <a:lstStyle/>
          <a:p>
            <a:r>
              <a:rPr lang="en-US" dirty="0" err="1" smtClean="0"/>
              <a:t>infragarsas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3568" y="1916832"/>
            <a:ext cx="7704856" cy="4248472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Infragarsas</a:t>
            </a:r>
            <a:r>
              <a:rPr lang="en-US" sz="2800" dirty="0" smtClean="0"/>
              <a:t> (lot. </a:t>
            </a:r>
            <a:r>
              <a:rPr lang="lt-LT" sz="2800" dirty="0" smtClean="0"/>
              <a:t>i</a:t>
            </a:r>
            <a:r>
              <a:rPr lang="en-US" sz="2800" dirty="0" err="1" smtClean="0"/>
              <a:t>nfra</a:t>
            </a:r>
            <a:r>
              <a:rPr lang="en-US" sz="2800" dirty="0" smtClean="0"/>
              <a:t> – </a:t>
            </a:r>
            <a:r>
              <a:rPr lang="lt-LT" sz="2800" dirty="0" smtClean="0"/>
              <a:t>žemiau, po) – ilgosios akustinės bangos, kurių dažnis mažesnis nei 16 Hz. Jos susidaro bangų mūšos zonoje, per uraganą, žemės drebėjimą, ugnikalnio išsiveržimą. Taip pat </a:t>
            </a:r>
            <a:r>
              <a:rPr lang="lt-LT" sz="2800" dirty="0" err="1" smtClean="0"/>
              <a:t>infragarsą</a:t>
            </a:r>
            <a:r>
              <a:rPr lang="lt-LT" sz="2800" dirty="0" smtClean="0"/>
              <a:t> skleidžia žmogaus širdis, drambliai (norėdami susisiekti su giminaičiais). </a:t>
            </a:r>
            <a:r>
              <a:rPr lang="lt-LT" sz="2800" dirty="0" err="1" smtClean="0"/>
              <a:t>Infragarso</a:t>
            </a:r>
            <a:r>
              <a:rPr lang="lt-LT" sz="2800" dirty="0" smtClean="0"/>
              <a:t> žmogus negirdi, bet jaučia, dėl jo gali pablogėti savijauta, kilti galvos skausmų.</a:t>
            </a:r>
            <a:endParaRPr lang="lt-LT" sz="2800" dirty="0"/>
          </a:p>
        </p:txBody>
      </p:sp>
      <p:sp>
        <p:nvSpPr>
          <p:cNvPr id="4" name="Rodyklė dešinėn 3">
            <a:hlinkClick r:id="rId2" action="ppaction://hlinksldjump"/>
          </p:cNvPr>
          <p:cNvSpPr/>
          <p:nvPr/>
        </p:nvSpPr>
        <p:spPr>
          <a:xfrm>
            <a:off x="5220072" y="5661248"/>
            <a:ext cx="208823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Papildomai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421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68952" cy="2130552"/>
          </a:xfrm>
        </p:spPr>
        <p:txBody>
          <a:bodyPr/>
          <a:lstStyle/>
          <a:p>
            <a:pPr algn="ctr"/>
            <a:r>
              <a:rPr lang="lt-LT" sz="4000" dirty="0" err="1" smtClean="0"/>
              <a:t>Infragarso</a:t>
            </a:r>
            <a:r>
              <a:rPr lang="lt-LT" sz="4000" dirty="0" smtClean="0"/>
              <a:t> fenomenai?</a:t>
            </a:r>
            <a:endParaRPr lang="lt-LT" sz="40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6864" cy="446449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Daugeliui mūsų pažįstamas jausmas, kad kažkas gyvas ar negyvas stovi už nugaros. JAV mokslininkai 70 žmonių suskirstė į dvi grupes. Viena grupė turėjo būti kambaryje, kuris nuolat buvo atakuojamas silpnomis </a:t>
            </a:r>
            <a:r>
              <a:rPr lang="lt-LT" sz="2800" dirty="0" err="1" smtClean="0"/>
              <a:t>infragarso</a:t>
            </a:r>
            <a:r>
              <a:rPr lang="lt-LT" sz="2800" dirty="0" smtClean="0"/>
              <a:t> bangomis. Apklausti žmonės teigė jautę jaudulį, šiurpstančią nugarą ir kažką esant kambaryje. </a:t>
            </a:r>
            <a:r>
              <a:rPr lang="lt-LT" sz="2800" dirty="0" err="1" smtClean="0"/>
              <a:t>Infragarsas</a:t>
            </a:r>
            <a:r>
              <a:rPr lang="lt-LT" sz="2800" dirty="0" smtClean="0"/>
              <a:t> yra labai galingas, jis gali stumdyti sunkius daiktus, daužyti langus.</a:t>
            </a:r>
            <a:endParaRPr lang="lt-LT" sz="2800" dirty="0"/>
          </a:p>
        </p:txBody>
      </p:sp>
      <p:pic>
        <p:nvPicPr>
          <p:cNvPr id="2050" name="Picture 2" descr="https://encrypted-tbn1.gstatic.com/images?q=tbn:ANd9GcTUiAm3SaUPXQB3iqt1CbvaKwNRPNT0pro9pVuWGwUsGWkGFJJYz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218871"/>
            <a:ext cx="2736304" cy="130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36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848872" cy="1656184"/>
          </a:xfrm>
        </p:spPr>
        <p:txBody>
          <a:bodyPr/>
          <a:lstStyle/>
          <a:p>
            <a:r>
              <a:rPr lang="lt-LT" dirty="0" err="1" smtClean="0"/>
              <a:t>Infragarso</a:t>
            </a:r>
            <a:r>
              <a:rPr lang="lt-LT" dirty="0" smtClean="0"/>
              <a:t> panaudojimas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3568" y="1988840"/>
            <a:ext cx="4536504" cy="4392488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Infragarsas</a:t>
            </a:r>
            <a:r>
              <a:rPr lang="lt-LT" sz="2800" dirty="0"/>
              <a:t> </a:t>
            </a:r>
            <a:r>
              <a:rPr lang="lt-LT" sz="2800" dirty="0" smtClean="0"/>
              <a:t>nėra taip plačiai daug kur naudojamas negu kad ultragarsas. Tačiau naudojantis </a:t>
            </a:r>
            <a:r>
              <a:rPr lang="lt-LT" sz="2800" dirty="0" err="1" smtClean="0"/>
              <a:t>infragarso</a:t>
            </a:r>
            <a:r>
              <a:rPr lang="lt-LT" sz="2800" dirty="0" smtClean="0"/>
              <a:t> registravimo prietaisais nustatomos stiprių sprogimų (ypač branduolinių) vietos. Taip pat tiriamos Žemės gelmės ir naudingųjų iškasenų klodai. </a:t>
            </a:r>
            <a:endParaRPr lang="lt-LT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780" y="2636912"/>
            <a:ext cx="367653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9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980728"/>
            <a:ext cx="4366248" cy="5112568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Infragarso</a:t>
            </a:r>
            <a:r>
              <a:rPr lang="lt-LT" sz="2800" dirty="0" smtClean="0"/>
              <a:t> pagalba prognozuojamos audros, uraganai vandenynuose ir jūrose (išankstinio perspėjimo sistemos), tiriami viršutiniai atmosferos sluoksniai. Šios bangos dažnai naudojamos apsaugos sistemose, arba naudojamas kaip ginklas.</a:t>
            </a:r>
            <a:endParaRPr lang="lt-LT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284104" cy="326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tačiakampis 3">
            <a:hlinkClick r:id="rId3" action="ppaction://hlinksldjump"/>
          </p:cNvPr>
          <p:cNvSpPr/>
          <p:nvPr/>
        </p:nvSpPr>
        <p:spPr>
          <a:xfrm>
            <a:off x="5580112" y="5589240"/>
            <a:ext cx="259228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dirty="0" smtClean="0"/>
              <a:t>Į Pradžią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44515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936104"/>
          </a:xfrm>
        </p:spPr>
        <p:txBody>
          <a:bodyPr/>
          <a:lstStyle/>
          <a:p>
            <a:r>
              <a:rPr lang="lt-LT" dirty="0" smtClean="0"/>
              <a:t>Ultragarsas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27584" y="1772816"/>
            <a:ext cx="7056784" cy="4392488"/>
          </a:xfrm>
        </p:spPr>
        <p:txBody>
          <a:bodyPr>
            <a:normAutofit/>
          </a:bodyPr>
          <a:lstStyle/>
          <a:p>
            <a:r>
              <a:rPr lang="lt-LT" sz="2800" dirty="0" smtClean="0"/>
              <a:t>Trumposios akustinės bangos, kurių dažnis didesnis nei 20000 Hz vadinamos ultragarsu (lot. ultra – toliau, virš). Šių bangų diapazonas 20 </a:t>
            </a:r>
            <a:r>
              <a:rPr lang="lt-LT" sz="2800" dirty="0" err="1" smtClean="0"/>
              <a:t>kHz</a:t>
            </a:r>
            <a:r>
              <a:rPr lang="lt-LT" sz="2800" dirty="0" smtClean="0"/>
              <a:t> - 10 </a:t>
            </a:r>
            <a:r>
              <a:rPr lang="lt-LT" sz="2800" dirty="0" err="1" smtClean="0"/>
              <a:t>GHz</a:t>
            </a:r>
            <a:r>
              <a:rPr lang="lt-LT" sz="2800" dirty="0" smtClean="0"/>
              <a:t>. Ultragarsą skleidžia tiek dirbtiniai tiek gamtiniai šaltiniai, tokie kaip lėktuvai, traukiniai, raketos, lietus, kriokliai. Šikšnosparniai, delfinai ir kai kurie banginiai šias bangas naudoja orientavimuisi</a:t>
            </a:r>
            <a:endParaRPr lang="lt-LT" sz="2800" dirty="0"/>
          </a:p>
        </p:txBody>
      </p:sp>
      <p:sp>
        <p:nvSpPr>
          <p:cNvPr id="4" name="Rodyklė dešinėn 3">
            <a:hlinkClick r:id="rId2" action="ppaction://hlinksldjump"/>
          </p:cNvPr>
          <p:cNvSpPr/>
          <p:nvPr/>
        </p:nvSpPr>
        <p:spPr>
          <a:xfrm>
            <a:off x="5796136" y="5661248"/>
            <a:ext cx="2016224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 smtClean="0"/>
              <a:t>Papildomai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16642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172200" cy="1584176"/>
          </a:xfrm>
        </p:spPr>
        <p:txBody>
          <a:bodyPr/>
          <a:lstStyle/>
          <a:p>
            <a:r>
              <a:rPr lang="lt-LT" dirty="0" smtClean="0"/>
              <a:t>Ultragarsas atbaido uodus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3568" y="2204864"/>
            <a:ext cx="7128792" cy="396044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Ultragarsą uodams girdėti yra labai svarbu. Uodais mintantys šikšnosparniai labai dažnai skleidžia ultragarsą, tai išgirdęs uodas nedelsdamas sprunka kuo toliau nuo šių bangų.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21088"/>
            <a:ext cx="276225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8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172200" cy="2130552"/>
          </a:xfrm>
        </p:spPr>
        <p:txBody>
          <a:bodyPr/>
          <a:lstStyle/>
          <a:p>
            <a:r>
              <a:rPr lang="en-US" dirty="0" err="1" smtClean="0"/>
              <a:t>Ultragarso</a:t>
            </a:r>
            <a:r>
              <a:rPr lang="en-US" dirty="0" smtClean="0"/>
              <a:t> </a:t>
            </a:r>
            <a:r>
              <a:rPr lang="en-US" dirty="0" err="1" smtClean="0"/>
              <a:t>panaudojimas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560" y="2132856"/>
            <a:ext cx="7416824" cy="3744416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Ultragarsas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lt-LT" sz="2800" dirty="0" smtClean="0"/>
              <a:t>žmonėms labai padeda kasdieniniame gyvenime. Jis naudojamas medicinoje</a:t>
            </a:r>
            <a:r>
              <a:rPr lang="en-US" sz="2800" dirty="0" smtClean="0"/>
              <a:t>, j</a:t>
            </a:r>
            <a:r>
              <a:rPr lang="lt-LT" sz="2800" dirty="0" err="1" smtClean="0"/>
              <a:t>ūrininkystėje</a:t>
            </a:r>
            <a:r>
              <a:rPr lang="lt-LT" sz="2800" dirty="0" smtClean="0"/>
              <a:t> ir dar daugiau.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3024336" cy="281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76009"/>
            <a:ext cx="3305944" cy="278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07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6864" cy="2130552"/>
          </a:xfrm>
        </p:spPr>
        <p:txBody>
          <a:bodyPr/>
          <a:lstStyle/>
          <a:p>
            <a:r>
              <a:rPr lang="lt-LT" sz="3600" dirty="0" smtClean="0"/>
              <a:t>Ultragarso panaudojimas medicinoje</a:t>
            </a:r>
            <a:endParaRPr lang="lt-LT" sz="36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55576" y="1844824"/>
            <a:ext cx="4896544" cy="4248472"/>
          </a:xfrm>
        </p:spPr>
        <p:txBody>
          <a:bodyPr anchor="ctr">
            <a:normAutofit fontScale="85000" lnSpcReduction="10000"/>
          </a:bodyPr>
          <a:lstStyle/>
          <a:p>
            <a:r>
              <a:rPr lang="lt-LT" sz="2800" dirty="0" smtClean="0"/>
              <a:t>Šių laikų gydytojai neapsieitų be prietaiso pavadinimu – </a:t>
            </a:r>
            <a:r>
              <a:rPr lang="lt-LT" sz="2800" b="1" dirty="0" smtClean="0"/>
              <a:t>echoskopas</a:t>
            </a:r>
            <a:r>
              <a:rPr lang="lt-LT" sz="2800" dirty="0" smtClean="0"/>
              <a:t> (gr. </a:t>
            </a:r>
            <a:r>
              <a:rPr lang="lt-LT" sz="2800" dirty="0" err="1"/>
              <a:t>s</a:t>
            </a:r>
            <a:r>
              <a:rPr lang="lt-LT" sz="2800" dirty="0" err="1" smtClean="0"/>
              <a:t>kopeo</a:t>
            </a:r>
            <a:r>
              <a:rPr lang="lt-LT" sz="2800" dirty="0" smtClean="0"/>
              <a:t> – žiūriu, stebiu). Jis sudarytas iš kompiuterio, vaizduoklio ir ultragarsą skleidžiančios galvutės. Ultragarsas skverbiasi pro visus mūsų organus: odą, riebalus, raumenis, kaulus, nervus ir visus kitus. Kirsdamas sluoksnius skiriančią ribą, ultragarsas atsispindi, galvutė jį sugauną ir paverčia elektriniais signalais, kurie sukuria vaizdą ekrane.</a:t>
            </a:r>
            <a:endParaRPr lang="lt-LT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44824"/>
            <a:ext cx="2952328" cy="2232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65104"/>
            <a:ext cx="310754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33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172200" cy="1728192"/>
          </a:xfrm>
        </p:spPr>
        <p:txBody>
          <a:bodyPr/>
          <a:lstStyle/>
          <a:p>
            <a:r>
              <a:rPr lang="lt-LT" sz="3600" dirty="0" smtClean="0"/>
              <a:t>Ultragarso panaudojimas jūrininkystėje</a:t>
            </a:r>
            <a:endParaRPr lang="lt-LT" sz="36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4824536" cy="4392488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Kaip ultragarsas atsispindi žmogaus viduje, taip pat atsispindi nuo jūros dugno. Šią savybę taikant yra sukurtas prietaisas jūrų gyliui matuot, žuvų skaičiui nustatyti – </a:t>
            </a:r>
            <a:r>
              <a:rPr lang="lt-LT" sz="2800" b="1" dirty="0" err="1" smtClean="0"/>
              <a:t>echolotas</a:t>
            </a:r>
            <a:r>
              <a:rPr lang="lt-LT" sz="2800" dirty="0" smtClean="0"/>
              <a:t>. </a:t>
            </a:r>
            <a:r>
              <a:rPr lang="lt-LT" sz="2800" dirty="0" err="1" smtClean="0"/>
              <a:t>Echolotas</a:t>
            </a:r>
            <a:r>
              <a:rPr lang="lt-LT" sz="2800" dirty="0" smtClean="0"/>
              <a:t> gali išmatuoti nuo 0,1 m iki 1200 m gylį.</a:t>
            </a:r>
            <a:endParaRPr lang="lt-L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360" y="2060848"/>
            <a:ext cx="294656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6012160" y="5013176"/>
            <a:ext cx="23762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dirty="0" smtClean="0"/>
              <a:t>Į Pradžią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73394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172200" cy="2130552"/>
          </a:xfrm>
        </p:spPr>
        <p:txBody>
          <a:bodyPr/>
          <a:lstStyle/>
          <a:p>
            <a:r>
              <a:rPr lang="lt-LT" dirty="0" smtClean="0"/>
              <a:t>Žmogaus girdimi dažniai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9552" y="2276872"/>
            <a:ext cx="7920880" cy="388843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Žmogaus klausos organas ausis girdi ne visų dažnių garsus. Kūdikiai gali girdėti iki 21 </a:t>
            </a:r>
            <a:r>
              <a:rPr lang="lt-LT" sz="2800" dirty="0" err="1" smtClean="0"/>
              <a:t>kHz</a:t>
            </a:r>
            <a:r>
              <a:rPr lang="lt-LT" sz="2800" dirty="0" smtClean="0"/>
              <a:t>, vaikai ir jaunuoliai iki 20 </a:t>
            </a:r>
            <a:r>
              <a:rPr lang="lt-LT" sz="2800" dirty="0" err="1" smtClean="0"/>
              <a:t>kHz</a:t>
            </a:r>
            <a:r>
              <a:rPr lang="lt-LT" sz="2800" dirty="0" smtClean="0"/>
              <a:t>, Kuo žmogaus amžius didesnis, tuo jo girdimų dažnių diapazonas mažesnis. Ausis taip pat neregistruoja žemesnių negu 16 Hz dažnio bangų.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5292080" y="5373216"/>
            <a:ext cx="25922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Į pradžią</a:t>
            </a:r>
            <a:endParaRPr lang="lt-L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04115"/>
            <a:ext cx="5040560" cy="160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2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172200" cy="2130552"/>
          </a:xfrm>
        </p:spPr>
        <p:txBody>
          <a:bodyPr/>
          <a:lstStyle/>
          <a:p>
            <a:r>
              <a:rPr lang="lt-LT" dirty="0" smtClean="0"/>
              <a:t>Užduotis nr.1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1700808"/>
            <a:ext cx="6172200" cy="309979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Bit</a:t>
            </a:r>
            <a:r>
              <a:rPr lang="lt-LT" sz="2800" dirty="0" smtClean="0"/>
              <a:t>ė</a:t>
            </a:r>
            <a:r>
              <a:rPr lang="en-US" sz="2800" dirty="0" smtClean="0"/>
              <a:t> per 1 min. </a:t>
            </a:r>
            <a:r>
              <a:rPr lang="en-US" sz="2800" dirty="0" err="1" smtClean="0"/>
              <a:t>sparnais</a:t>
            </a:r>
            <a:r>
              <a:rPr lang="lt-LT" sz="2800" dirty="0" smtClean="0"/>
              <a:t> suplasnoja 2400 kartų, kamanė 1200 kartų. Kurios iš jų skleidžiamo garso aukštis didesnis? (Atsakymą pagrįsk)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899592" y="5229200"/>
            <a:ext cx="266429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5400" dirty="0" smtClean="0"/>
              <a:t>Bitė</a:t>
            </a:r>
            <a:endParaRPr lang="lt-LT" sz="5400" dirty="0"/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4932040" y="5229200"/>
            <a:ext cx="266429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5400" dirty="0" smtClean="0"/>
              <a:t>Kamanė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387053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971600" y="1844824"/>
            <a:ext cx="6172200" cy="3960440"/>
          </a:xfrm>
        </p:spPr>
        <p:txBody>
          <a:bodyPr>
            <a:normAutofit fontScale="92500" lnSpcReduction="20000"/>
          </a:bodyPr>
          <a:lstStyle/>
          <a:p>
            <a:r>
              <a:rPr lang="lt-LT" sz="2800" dirty="0" smtClean="0"/>
              <a:t>Dažnis apskaičiuojamas:</a:t>
            </a:r>
          </a:p>
          <a:p>
            <a:r>
              <a:rPr lang="lt-LT" sz="2800" dirty="0" smtClean="0"/>
              <a:t>f = n / t </a:t>
            </a:r>
          </a:p>
          <a:p>
            <a:r>
              <a:rPr lang="lt-LT" sz="2800" dirty="0" smtClean="0"/>
              <a:t>čia: n – kartai, t – laikas, f - dažnis</a:t>
            </a:r>
          </a:p>
          <a:p>
            <a:r>
              <a:rPr lang="lt-LT" sz="2800" dirty="0" smtClean="0"/>
              <a:t>1. 1min. = 60 s </a:t>
            </a:r>
          </a:p>
          <a:p>
            <a:r>
              <a:rPr lang="lt-LT" sz="2800" dirty="0" smtClean="0"/>
              <a:t>2. f=2400 / 60 = 40 Hz</a:t>
            </a:r>
          </a:p>
          <a:p>
            <a:r>
              <a:rPr lang="lt-LT" sz="2800" dirty="0" smtClean="0"/>
              <a:t>3. 1200 / 60 = 20 Hz</a:t>
            </a:r>
          </a:p>
          <a:p>
            <a:r>
              <a:rPr lang="lt-LT" sz="2800" dirty="0" smtClean="0"/>
              <a:t>4. 40 Hz &gt; 20 Hz</a:t>
            </a:r>
          </a:p>
          <a:p>
            <a:r>
              <a:rPr lang="lt-LT" sz="2800" dirty="0" err="1" smtClean="0"/>
              <a:t>Ats</a:t>
            </a:r>
            <a:r>
              <a:rPr lang="lt-LT" sz="2800" dirty="0" smtClean="0"/>
              <a:t>.: Bitė skleidžia aukštesnį garsą, nes dažnis didesnis negu kamanės skleidžiamo dažnio</a:t>
            </a:r>
            <a:endParaRPr lang="lt-LT" sz="2800" dirty="0"/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3491880" y="5805264"/>
            <a:ext cx="22322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Į Pradžią</a:t>
            </a:r>
            <a:endParaRPr lang="lt-LT" sz="3200" dirty="0"/>
          </a:p>
        </p:txBody>
      </p:sp>
      <p:sp>
        <p:nvSpPr>
          <p:cNvPr id="8" name="Stačiakampis 7">
            <a:hlinkClick r:id="rId3" action="ppaction://hlinksldjump"/>
          </p:cNvPr>
          <p:cNvSpPr/>
          <p:nvPr/>
        </p:nvSpPr>
        <p:spPr>
          <a:xfrm>
            <a:off x="6084168" y="5805264"/>
            <a:ext cx="22322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Kita užduotis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18665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1152128"/>
          </a:xfrm>
        </p:spPr>
        <p:txBody>
          <a:bodyPr/>
          <a:lstStyle/>
          <a:p>
            <a:r>
              <a:rPr lang="lt-LT" dirty="0" smtClean="0"/>
              <a:t>Neteisingai!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971600" y="1844824"/>
            <a:ext cx="6172200" cy="3960440"/>
          </a:xfrm>
        </p:spPr>
        <p:txBody>
          <a:bodyPr>
            <a:normAutofit fontScale="92500" lnSpcReduction="20000"/>
          </a:bodyPr>
          <a:lstStyle/>
          <a:p>
            <a:r>
              <a:rPr lang="lt-LT" sz="2800" dirty="0" smtClean="0"/>
              <a:t>Dažnis apskaičiuojamas:</a:t>
            </a:r>
          </a:p>
          <a:p>
            <a:r>
              <a:rPr lang="lt-LT" sz="2800" dirty="0" smtClean="0"/>
              <a:t>f = n / t </a:t>
            </a:r>
          </a:p>
          <a:p>
            <a:r>
              <a:rPr lang="lt-LT" sz="2800" dirty="0" smtClean="0"/>
              <a:t>čia: n – kartai, t – laikas, f - dažnis</a:t>
            </a:r>
          </a:p>
          <a:p>
            <a:r>
              <a:rPr lang="lt-LT" sz="2800" dirty="0" smtClean="0"/>
              <a:t>1. 1min. = 60 s </a:t>
            </a:r>
          </a:p>
          <a:p>
            <a:r>
              <a:rPr lang="lt-LT" sz="2800" dirty="0" smtClean="0"/>
              <a:t>2. f=2400 / 60 = 40 Hz</a:t>
            </a:r>
          </a:p>
          <a:p>
            <a:r>
              <a:rPr lang="lt-LT" sz="2800" dirty="0" smtClean="0"/>
              <a:t>3. 1200 / 60 = 20 Hz</a:t>
            </a:r>
          </a:p>
          <a:p>
            <a:r>
              <a:rPr lang="lt-LT" sz="2800" dirty="0" smtClean="0"/>
              <a:t>4. 40 Hz &gt; 20 Hz</a:t>
            </a:r>
          </a:p>
          <a:p>
            <a:r>
              <a:rPr lang="lt-LT" sz="2800" dirty="0" err="1" smtClean="0"/>
              <a:t>Ats</a:t>
            </a:r>
            <a:r>
              <a:rPr lang="lt-LT" sz="2800" dirty="0" smtClean="0"/>
              <a:t>.: Bitė skleidžia aukštesnį garsą, nes dažnis didesnis negu kamanės skleidžiamo dažnio</a:t>
            </a:r>
            <a:endParaRPr lang="lt-LT" sz="2800" dirty="0"/>
          </a:p>
        </p:txBody>
      </p:sp>
      <p:sp>
        <p:nvSpPr>
          <p:cNvPr id="2" name="Veiksmo mygtukas: pirmyn arba paskesnis 1">
            <a:hlinkClick r:id="rId2" action="ppaction://hlinksldjump" highlightClick="1"/>
          </p:cNvPr>
          <p:cNvSpPr/>
          <p:nvPr/>
        </p:nvSpPr>
        <p:spPr>
          <a:xfrm>
            <a:off x="5724128" y="5589240"/>
            <a:ext cx="1728192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74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2130552"/>
          </a:xfrm>
        </p:spPr>
        <p:txBody>
          <a:bodyPr/>
          <a:lstStyle/>
          <a:p>
            <a:r>
              <a:rPr lang="lt-LT" dirty="0" smtClean="0"/>
              <a:t>Užduotis Nr.2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1628800"/>
            <a:ext cx="6172200" cy="3171800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Infragarso</a:t>
            </a:r>
            <a:r>
              <a:rPr lang="lt-LT" sz="2800" dirty="0" smtClean="0"/>
              <a:t> bangos neaukštesnės negu: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827584" y="4869160"/>
            <a:ext cx="20162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16 Hz</a:t>
            </a:r>
            <a:endParaRPr lang="lt-LT" sz="2800" dirty="0"/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3347864" y="4869160"/>
            <a:ext cx="20162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/>
              <a:t>9</a:t>
            </a:r>
            <a:r>
              <a:rPr lang="lt-LT" sz="2800" dirty="0" smtClean="0"/>
              <a:t> Hz</a:t>
            </a:r>
            <a:endParaRPr lang="lt-LT" sz="2800" dirty="0"/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868144" y="4869160"/>
            <a:ext cx="20162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7 Hz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13815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Infragarso</a:t>
            </a:r>
            <a:r>
              <a:rPr lang="lt-LT" sz="2800" dirty="0" smtClean="0"/>
              <a:t> bangos neaukštesnės negu 16 Hz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Į pradžią</a:t>
            </a:r>
            <a:endParaRPr lang="lt-LT" sz="2800" dirty="0"/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5436096" y="5518294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Kita užduotis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4044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err="1" smtClean="0"/>
              <a:t>Infragarso</a:t>
            </a:r>
            <a:r>
              <a:rPr lang="lt-LT" sz="2800" dirty="0" smtClean="0"/>
              <a:t> bangos neaukštesnės negu 16 Hz</a:t>
            </a:r>
            <a:endParaRPr lang="lt-LT" sz="2800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5292080" y="5013176"/>
            <a:ext cx="2160240" cy="108012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727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69848" y="404664"/>
            <a:ext cx="6172200" cy="1512168"/>
          </a:xfrm>
        </p:spPr>
        <p:txBody>
          <a:bodyPr/>
          <a:lstStyle/>
          <a:p>
            <a:r>
              <a:rPr lang="lt-LT" dirty="0" smtClean="0"/>
              <a:t>Užduotis nr.3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1844824"/>
            <a:ext cx="6172200" cy="720080"/>
          </a:xfrm>
        </p:spPr>
        <p:txBody>
          <a:bodyPr>
            <a:normAutofit/>
          </a:bodyPr>
          <a:lstStyle/>
          <a:p>
            <a:r>
              <a:rPr lang="lt-LT" sz="2800" dirty="0" smtClean="0"/>
              <a:t>Ultragarsas nežemesnis už: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971600" y="5229200"/>
            <a:ext cx="201622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16 </a:t>
            </a:r>
            <a:r>
              <a:rPr lang="lt-LT" sz="2800" dirty="0" err="1" smtClean="0"/>
              <a:t>kHz</a:t>
            </a:r>
            <a:endParaRPr lang="lt-LT" sz="2800" dirty="0"/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3347864" y="5229200"/>
            <a:ext cx="201622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20 </a:t>
            </a:r>
            <a:r>
              <a:rPr lang="lt-LT" sz="2800" dirty="0" err="1" smtClean="0"/>
              <a:t>kHz</a:t>
            </a:r>
            <a:endParaRPr lang="lt-LT" sz="2800" dirty="0"/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5796136" y="5229200"/>
            <a:ext cx="201622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10 </a:t>
            </a:r>
            <a:r>
              <a:rPr lang="lt-LT" sz="2800" dirty="0" err="1" smtClean="0"/>
              <a:t>kHz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19303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Ultragarso bangos nežemesnės už 20 </a:t>
            </a:r>
            <a:r>
              <a:rPr lang="lt-LT" sz="2800" dirty="0" err="1" smtClean="0"/>
              <a:t>kHz</a:t>
            </a:r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Į pradžią</a:t>
            </a:r>
            <a:endParaRPr lang="lt-LT" sz="2800" dirty="0"/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5508104" y="5517232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/>
              <a:t>Toliau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5584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Ultragarso bangos nežemesnės už 20 </a:t>
            </a:r>
            <a:r>
              <a:rPr lang="lt-LT" sz="2800" dirty="0" err="1" smtClean="0"/>
              <a:t>kHz</a:t>
            </a:r>
            <a:endParaRPr lang="lt-LT" sz="2800" dirty="0"/>
          </a:p>
        </p:txBody>
      </p:sp>
      <p:sp>
        <p:nvSpPr>
          <p:cNvPr id="6" name="Veiksmo mygtukas: pirmyn arba paskesnis 5">
            <a:hlinkClick r:id="rId2" action="ppaction://hlinksldjump" highlightClick="1"/>
          </p:cNvPr>
          <p:cNvSpPr/>
          <p:nvPr/>
        </p:nvSpPr>
        <p:spPr>
          <a:xfrm>
            <a:off x="5220072" y="5445224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654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1008112"/>
          </a:xfrm>
        </p:spPr>
        <p:txBody>
          <a:bodyPr/>
          <a:lstStyle/>
          <a:p>
            <a:r>
              <a:rPr lang="lt-LT" dirty="0" smtClean="0"/>
              <a:t>Užduotis nr. 4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628800"/>
            <a:ext cx="6172200" cy="1728192"/>
          </a:xfrm>
        </p:spPr>
        <p:txBody>
          <a:bodyPr>
            <a:noAutofit/>
          </a:bodyPr>
          <a:lstStyle/>
          <a:p>
            <a:r>
              <a:rPr lang="lt-LT" sz="3600" dirty="0" smtClean="0"/>
              <a:t>Kodėl skirtingų instrumentų skleidžiami vienodo didumo tonai yra nevienodi?</a:t>
            </a:r>
            <a:endParaRPr lang="lt-LT" sz="3600" dirty="0"/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187624" y="3861048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1. Nes instrumento skambesį sudaro pagrindinis tonas ir keli </a:t>
            </a:r>
            <a:r>
              <a:rPr lang="lt-LT" sz="2000" dirty="0" err="1" smtClean="0"/>
              <a:t>virštoniai</a:t>
            </a:r>
            <a:endParaRPr lang="lt-LT" sz="2000" dirty="0"/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1187624" y="4797152"/>
            <a:ext cx="5976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2. Nes skirtingų instrumentų skleidžiamas vienodo didumo tonas maža dalele skiriasi nuo kito instrumento skleidžiamo tono</a:t>
            </a:r>
            <a:endParaRPr lang="lt-LT" sz="2000" dirty="0"/>
          </a:p>
        </p:txBody>
      </p:sp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1259632" y="5805264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3. Nes ore esančios dalelės skiria instrumentų garsus ir savaip pateikia toną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63913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I</a:t>
            </a:r>
            <a:r>
              <a:rPr lang="pt-BR" sz="2800" dirty="0" smtClean="0"/>
              <a:t>nstrumento </a:t>
            </a:r>
            <a:r>
              <a:rPr lang="pt-BR" sz="2800" dirty="0"/>
              <a:t>skambesį sudaro pagrindinis tonas ir keli virštoniai</a:t>
            </a:r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/>
              <a:t>Toliau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2381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I</a:t>
            </a:r>
            <a:r>
              <a:rPr lang="pt-BR" sz="2800" dirty="0" smtClean="0"/>
              <a:t>nstrumento </a:t>
            </a:r>
            <a:r>
              <a:rPr lang="pt-BR" sz="2800" dirty="0"/>
              <a:t>skambesį sudaro pagrindinis tonas ir keli virštoniai</a:t>
            </a:r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035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2130552"/>
          </a:xfrm>
        </p:spPr>
        <p:txBody>
          <a:bodyPr/>
          <a:lstStyle/>
          <a:p>
            <a:r>
              <a:rPr lang="lt-LT" dirty="0" smtClean="0"/>
              <a:t>Užduotis nr. 5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16832"/>
            <a:ext cx="6768752" cy="1152128"/>
          </a:xfrm>
        </p:spPr>
        <p:txBody>
          <a:bodyPr>
            <a:noAutofit/>
          </a:bodyPr>
          <a:lstStyle/>
          <a:p>
            <a:r>
              <a:rPr lang="lt-LT" sz="4000" dirty="0" smtClean="0"/>
              <a:t>Nuo ko priklauso garso aukštis</a:t>
            </a:r>
            <a:endParaRPr lang="lt-LT" sz="40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1043608" y="371703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1. Nuo garso amplitudės</a:t>
            </a:r>
            <a:endParaRPr lang="lt-LT" sz="2400" dirty="0"/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055064" y="4581128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2. Nuo garso greičio</a:t>
            </a:r>
            <a:endParaRPr lang="lt-LT" sz="2400" dirty="0"/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1043608" y="5461193"/>
            <a:ext cx="3035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3. Nuo garso dažnio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8715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2739752"/>
          </a:xfrm>
        </p:spPr>
        <p:txBody>
          <a:bodyPr>
            <a:normAutofit/>
          </a:bodyPr>
          <a:lstStyle/>
          <a:p>
            <a:r>
              <a:rPr lang="lt-LT" sz="4800" dirty="0"/>
              <a:t>Nuo garso dažnio</a:t>
            </a:r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FF"/>
                </a:solidFill>
              </a:rPr>
              <a:t>Toliau</a:t>
            </a:r>
            <a:endParaRPr lang="lt-LT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4400" dirty="0"/>
              <a:t>Nuo garso dažnio</a:t>
            </a:r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2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864096"/>
          </a:xfrm>
        </p:spPr>
        <p:txBody>
          <a:bodyPr/>
          <a:lstStyle/>
          <a:p>
            <a:r>
              <a:rPr lang="lt-LT" dirty="0" smtClean="0"/>
              <a:t>Užduotis nr. 6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71600" y="1916832"/>
            <a:ext cx="6172200" cy="1008112"/>
          </a:xfrm>
        </p:spPr>
        <p:txBody>
          <a:bodyPr>
            <a:noAutofit/>
          </a:bodyPr>
          <a:lstStyle/>
          <a:p>
            <a:r>
              <a:rPr lang="en-US" sz="3600" dirty="0" smtClean="0"/>
              <a:t>Koki</a:t>
            </a:r>
            <a:r>
              <a:rPr lang="lt-LT" sz="3600" dirty="0" smtClean="0"/>
              <a:t>ų</a:t>
            </a:r>
            <a:r>
              <a:rPr lang="en-US" sz="3600" dirty="0" smtClean="0"/>
              <a:t> da</a:t>
            </a:r>
            <a:r>
              <a:rPr lang="lt-LT" sz="3600" dirty="0" err="1" smtClean="0"/>
              <a:t>žnių</a:t>
            </a:r>
            <a:r>
              <a:rPr lang="lt-LT" sz="3600" dirty="0" smtClean="0"/>
              <a:t> garsų diapazoną girdi žmogus?</a:t>
            </a:r>
            <a:endParaRPr lang="lt-LT" sz="36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899592" y="371703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12 Hz – 3 000 000 Hz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899592" y="465313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16 Hz – 200 000 Hz</a:t>
            </a:r>
            <a:endParaRPr lang="lt-LT" sz="2800" dirty="0"/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899592" y="5733256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16 Hz – 20 000 Hz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69481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2739752"/>
          </a:xfrm>
        </p:spPr>
        <p:txBody>
          <a:bodyPr>
            <a:normAutofit/>
          </a:bodyPr>
          <a:lstStyle/>
          <a:p>
            <a:r>
              <a:rPr lang="de-DE" sz="4800" dirty="0"/>
              <a:t>16 Hz – 20 000 Hz</a:t>
            </a:r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FF"/>
                </a:solidFill>
              </a:rPr>
              <a:t>Toliau</a:t>
            </a:r>
            <a:endParaRPr lang="lt-LT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60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de-DE" sz="4400" dirty="0"/>
              <a:t>16 Hz – 20 000 Hz</a:t>
            </a:r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864096"/>
          </a:xfrm>
        </p:spPr>
        <p:txBody>
          <a:bodyPr/>
          <a:lstStyle/>
          <a:p>
            <a:r>
              <a:rPr lang="lt-LT" dirty="0" smtClean="0"/>
              <a:t>Užduotis nr. 7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71600" y="1916832"/>
            <a:ext cx="6172200" cy="1008112"/>
          </a:xfrm>
        </p:spPr>
        <p:txBody>
          <a:bodyPr>
            <a:noAutofit/>
          </a:bodyPr>
          <a:lstStyle/>
          <a:p>
            <a:r>
              <a:rPr lang="lt-LT" sz="3600" dirty="0" smtClean="0"/>
              <a:t>Kam drambliams reikalingas </a:t>
            </a:r>
            <a:r>
              <a:rPr lang="lt-LT" sz="3600" dirty="0" err="1" smtClean="0"/>
              <a:t>infragarsas</a:t>
            </a:r>
            <a:r>
              <a:rPr lang="lt-LT" sz="3600" dirty="0" smtClean="0"/>
              <a:t>?</a:t>
            </a:r>
            <a:endParaRPr lang="lt-LT" sz="36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899592" y="371703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1. Poravimuisi</a:t>
            </a: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899592" y="465313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2. Bendravimui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899592" y="5733256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3. Maisto ieškojimui</a:t>
            </a:r>
            <a:endParaRPr lang="lt-LT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4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2739752"/>
          </a:xfrm>
        </p:spPr>
        <p:txBody>
          <a:bodyPr>
            <a:normAutofit/>
          </a:bodyPr>
          <a:lstStyle/>
          <a:p>
            <a:r>
              <a:rPr lang="de-DE" sz="4800" dirty="0" err="1"/>
              <a:t>Bendravimui</a:t>
            </a:r>
            <a:endParaRPr lang="de-DE" sz="4800" dirty="0"/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FF"/>
                </a:solidFill>
              </a:rPr>
              <a:t>Toliau</a:t>
            </a:r>
            <a:endParaRPr lang="lt-LT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de-DE" sz="4400" dirty="0" err="1"/>
              <a:t>Bendravimui</a:t>
            </a:r>
            <a:endParaRPr lang="de-DE" sz="4400" dirty="0"/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2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864096"/>
          </a:xfrm>
        </p:spPr>
        <p:txBody>
          <a:bodyPr/>
          <a:lstStyle/>
          <a:p>
            <a:r>
              <a:rPr lang="lt-LT" dirty="0" smtClean="0"/>
              <a:t>Užduotis nr. </a:t>
            </a:r>
            <a:r>
              <a:rPr lang="lt-LT" dirty="0"/>
              <a:t>8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71600" y="1916832"/>
            <a:ext cx="6172200" cy="1008112"/>
          </a:xfrm>
        </p:spPr>
        <p:txBody>
          <a:bodyPr>
            <a:noAutofit/>
          </a:bodyPr>
          <a:lstStyle/>
          <a:p>
            <a:r>
              <a:rPr lang="lt-LT" sz="3600" dirty="0" smtClean="0"/>
              <a:t>Kaip reaguoja uodas išgirdęs ultragarsą?</a:t>
            </a:r>
            <a:endParaRPr lang="lt-LT" sz="36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899592" y="371703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1. Sprunka kuo toliau nuo šių bangų</a:t>
            </a: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899592" y="465313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2. Miršta akimirksniu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899592" y="5733256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3. Mėgaujasi nutūpęs kuo arčiau šių bangų šaltinio, taip lengva juos sučiupti</a:t>
            </a:r>
            <a:endParaRPr lang="lt-LT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2739752"/>
          </a:xfrm>
        </p:spPr>
        <p:txBody>
          <a:bodyPr>
            <a:normAutofit/>
          </a:bodyPr>
          <a:lstStyle/>
          <a:p>
            <a:r>
              <a:rPr lang="lt-LT" sz="4800" dirty="0"/>
              <a:t>Sprunka kuo toliau nuo šių bangų</a:t>
            </a:r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FF"/>
                </a:solidFill>
              </a:rPr>
              <a:t>Toliau</a:t>
            </a:r>
            <a:endParaRPr lang="lt-LT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05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4400" dirty="0"/>
              <a:t>Sprunka kuo toliau nuo šių bangų</a:t>
            </a:r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1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864096"/>
          </a:xfrm>
        </p:spPr>
        <p:txBody>
          <a:bodyPr/>
          <a:lstStyle/>
          <a:p>
            <a:r>
              <a:rPr lang="lt-LT" dirty="0" smtClean="0"/>
              <a:t>Užduotis nr. 9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75556" y="1484784"/>
            <a:ext cx="7632848" cy="1728192"/>
          </a:xfrm>
        </p:spPr>
        <p:txBody>
          <a:bodyPr>
            <a:noAutofit/>
          </a:bodyPr>
          <a:lstStyle/>
          <a:p>
            <a:r>
              <a:rPr lang="lt-LT" sz="2800" dirty="0" smtClean="0"/>
              <a:t>Kaip vadinamas medicinoje naudojamas prietaisas, kuriuo ultragarso bangų pagalba nustatomos vidaus organų ligos ir matomas moters įsčiose besivystantis kūdikis? </a:t>
            </a:r>
            <a:endParaRPr lang="lt-LT" sz="28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899592" y="371703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1. </a:t>
            </a:r>
            <a:r>
              <a:rPr lang="lt-LT" sz="2800" dirty="0" err="1" smtClean="0">
                <a:solidFill>
                  <a:srgbClr val="FFFFFF"/>
                </a:solidFill>
              </a:rPr>
              <a:t>Echolotas</a:t>
            </a:r>
            <a:endParaRPr lang="lt-LT" sz="2800" dirty="0" smtClean="0">
              <a:solidFill>
                <a:srgbClr val="FFFFFF"/>
              </a:solidFill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899592" y="465313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2. </a:t>
            </a:r>
            <a:r>
              <a:rPr lang="lt-LT" sz="2800" dirty="0">
                <a:solidFill>
                  <a:srgbClr val="FFFFFF"/>
                </a:solidFill>
              </a:rPr>
              <a:t>E</a:t>
            </a:r>
            <a:r>
              <a:rPr lang="lt-LT" sz="2800" dirty="0" smtClean="0">
                <a:solidFill>
                  <a:srgbClr val="FFFFFF"/>
                </a:solidFill>
              </a:rPr>
              <a:t>choskopas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899592" y="57332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3. </a:t>
            </a:r>
            <a:r>
              <a:rPr lang="lt-LT" sz="2800" dirty="0" err="1" smtClean="0">
                <a:solidFill>
                  <a:srgbClr val="FFFFFF"/>
                </a:solidFill>
              </a:rPr>
              <a:t>Echogromas</a:t>
            </a:r>
            <a:endParaRPr lang="lt-LT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7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2739752"/>
          </a:xfrm>
        </p:spPr>
        <p:txBody>
          <a:bodyPr>
            <a:normAutofit/>
          </a:bodyPr>
          <a:lstStyle/>
          <a:p>
            <a:r>
              <a:rPr lang="lt-LT" sz="4800" dirty="0"/>
              <a:t>Echoskopas</a:t>
            </a:r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1187624" y="5517232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5724128" y="5517232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 smtClean="0">
                <a:solidFill>
                  <a:srgbClr val="FFFFFF"/>
                </a:solidFill>
              </a:rPr>
              <a:t>Toliau</a:t>
            </a:r>
            <a:endParaRPr lang="lt-LT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93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2739752"/>
          </a:xfrm>
        </p:spPr>
        <p:txBody>
          <a:bodyPr>
            <a:normAutofit/>
          </a:bodyPr>
          <a:lstStyle/>
          <a:p>
            <a:r>
              <a:rPr lang="lt-LT" sz="4400" dirty="0"/>
              <a:t>Echoskopas</a:t>
            </a:r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5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172200" cy="864096"/>
          </a:xfrm>
        </p:spPr>
        <p:txBody>
          <a:bodyPr/>
          <a:lstStyle/>
          <a:p>
            <a:r>
              <a:rPr lang="lt-LT" dirty="0" smtClean="0"/>
              <a:t>Užduotis nr. 10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75556" y="1484784"/>
            <a:ext cx="7632848" cy="1728192"/>
          </a:xfrm>
        </p:spPr>
        <p:txBody>
          <a:bodyPr>
            <a:noAutofit/>
          </a:bodyPr>
          <a:lstStyle/>
          <a:p>
            <a:r>
              <a:rPr lang="lt-LT" sz="3600" dirty="0" smtClean="0"/>
              <a:t>Kaip vadinamas dažnio matavimo vienetas</a:t>
            </a:r>
            <a:endParaRPr lang="lt-LT" sz="2800" dirty="0"/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899592" y="371703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1. </a:t>
            </a:r>
            <a:r>
              <a:rPr lang="lt-LT" sz="2800" dirty="0" err="1" smtClean="0">
                <a:solidFill>
                  <a:srgbClr val="FFFFFF"/>
                </a:solidFill>
              </a:rPr>
              <a:t>Herzas</a:t>
            </a:r>
            <a:endParaRPr lang="lt-LT" sz="2800" dirty="0" smtClean="0">
              <a:solidFill>
                <a:srgbClr val="FFFFFF"/>
              </a:solidFill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899592" y="465313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2. </a:t>
            </a:r>
            <a:r>
              <a:rPr lang="lt-LT" sz="2800" dirty="0" err="1" smtClean="0">
                <a:solidFill>
                  <a:srgbClr val="FFFFFF"/>
                </a:solidFill>
              </a:rPr>
              <a:t>Hersas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899592" y="57332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FFFF"/>
                </a:solidFill>
              </a:rPr>
              <a:t>3. Hercas</a:t>
            </a:r>
            <a:endParaRPr lang="lt-LT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Teisingai!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1988840"/>
            <a:ext cx="6526488" cy="1080120"/>
          </a:xfrm>
        </p:spPr>
        <p:txBody>
          <a:bodyPr>
            <a:normAutofit/>
          </a:bodyPr>
          <a:lstStyle/>
          <a:p>
            <a:r>
              <a:rPr lang="lt-LT" sz="4800" dirty="0" smtClean="0"/>
              <a:t>Hercas</a:t>
            </a:r>
            <a:endParaRPr lang="lt-LT" sz="4800" dirty="0"/>
          </a:p>
          <a:p>
            <a:endParaRPr lang="lt-LT" sz="2800" dirty="0"/>
          </a:p>
        </p:txBody>
      </p:sp>
      <p:sp>
        <p:nvSpPr>
          <p:cNvPr id="4" name="Stačiakampis 3">
            <a:hlinkClick r:id="rId2" action="ppaction://hlinksldjump"/>
          </p:cNvPr>
          <p:cNvSpPr/>
          <p:nvPr/>
        </p:nvSpPr>
        <p:spPr>
          <a:xfrm>
            <a:off x="3635896" y="5519784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>
                <a:solidFill>
                  <a:srgbClr val="FFFFFF"/>
                </a:solidFill>
              </a:rPr>
              <a:t>Į pradžią</a:t>
            </a:r>
            <a:endParaRPr lang="lt-LT" sz="28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8232" y="3284984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Sveikinu, jūs teisingai atlikote dešimties klausymų testą!</a:t>
            </a:r>
          </a:p>
        </p:txBody>
      </p:sp>
    </p:spTree>
    <p:extLst>
      <p:ext uri="{BB962C8B-B14F-4D97-AF65-F5344CB8AC3E}">
        <p14:creationId xmlns:p14="http://schemas.microsoft.com/office/powerpoint/2010/main" val="34090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172200" cy="2130552"/>
          </a:xfrm>
        </p:spPr>
        <p:txBody>
          <a:bodyPr/>
          <a:lstStyle/>
          <a:p>
            <a:r>
              <a:rPr lang="lt-LT" dirty="0" smtClean="0"/>
              <a:t>Ne</a:t>
            </a:r>
            <a:r>
              <a:rPr lang="lt-LT" dirty="0"/>
              <a:t>t</a:t>
            </a:r>
            <a:r>
              <a:rPr lang="lt-LT" dirty="0" smtClean="0"/>
              <a:t>eisingai!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060848"/>
            <a:ext cx="6526488" cy="720080"/>
          </a:xfrm>
        </p:spPr>
        <p:txBody>
          <a:bodyPr>
            <a:normAutofit lnSpcReduction="10000"/>
          </a:bodyPr>
          <a:lstStyle/>
          <a:p>
            <a:r>
              <a:rPr lang="lt-LT" sz="4400" dirty="0" smtClean="0"/>
              <a:t>Hercas</a:t>
            </a:r>
          </a:p>
          <a:p>
            <a:endParaRPr lang="lt-LT" sz="4400" dirty="0"/>
          </a:p>
          <a:p>
            <a:endParaRPr lang="lt-LT" sz="2800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6012160" y="5229200"/>
            <a:ext cx="216024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8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172200" cy="864096"/>
          </a:xfrm>
        </p:spPr>
        <p:txBody>
          <a:bodyPr/>
          <a:lstStyle/>
          <a:p>
            <a:r>
              <a:rPr lang="en-US" dirty="0" err="1" smtClean="0"/>
              <a:t>Bandymas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9848" y="2132856"/>
            <a:ext cx="6172200" cy="3816424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Kuo</a:t>
            </a:r>
            <a:r>
              <a:rPr lang="en-US" sz="2800" dirty="0" smtClean="0"/>
              <a:t> </a:t>
            </a:r>
            <a:r>
              <a:rPr lang="lt-LT" sz="2800" dirty="0" smtClean="0"/>
              <a:t>didesnis </a:t>
            </a:r>
            <a:r>
              <a:rPr lang="en-US" sz="2800" dirty="0" err="1" smtClean="0"/>
              <a:t>liniuo</a:t>
            </a:r>
            <a:r>
              <a:rPr lang="lt-LT" sz="2800" dirty="0" err="1" smtClean="0"/>
              <a:t>tės</a:t>
            </a:r>
            <a:r>
              <a:rPr lang="lt-LT" sz="2800" dirty="0" smtClean="0"/>
              <a:t> </a:t>
            </a:r>
            <a:r>
              <a:rPr lang="lt-LT" sz="2800" dirty="0"/>
              <a:t>g</a:t>
            </a:r>
            <a:r>
              <a:rPr lang="lt-LT" sz="2800" dirty="0" smtClean="0"/>
              <a:t>alas į stalo pusę, tuo ji skamba aukštesniu garsu, tai gali parodyti netgi sukelti liniuotės svyravimai. Kuo galas į stalo pusę ilgesnis, tuo liniuotės svyravimų dažnis didesnis. Visą tai pamatysite bandyme, kitoje skaidrėje</a:t>
            </a:r>
            <a:endParaRPr lang="lt-LT" sz="2800" dirty="0"/>
          </a:p>
        </p:txBody>
      </p:sp>
      <p:sp>
        <p:nvSpPr>
          <p:cNvPr id="4" name="Rodyklė dešinėn 3">
            <a:hlinkClick r:id="rId2" action="ppaction://hlinksldjump"/>
          </p:cNvPr>
          <p:cNvSpPr/>
          <p:nvPr/>
        </p:nvSpPr>
        <p:spPr>
          <a:xfrm>
            <a:off x="4499992" y="5373216"/>
            <a:ext cx="2952328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dirty="0" smtClean="0"/>
              <a:t>Bandymas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238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fault.Default-PC\Desktop\Screenshot_2014-03-21-18-51-56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25840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69848" y="476672"/>
            <a:ext cx="6598496" cy="864096"/>
          </a:xfrm>
        </p:spPr>
        <p:txBody>
          <a:bodyPr/>
          <a:lstStyle/>
          <a:p>
            <a:r>
              <a:rPr lang="lt-LT" dirty="0" smtClean="0"/>
              <a:t>Sėkmės moksle!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195736" y="2132856"/>
            <a:ext cx="6172200" cy="446449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Šaltiniai:</a:t>
            </a:r>
          </a:p>
          <a:p>
            <a:pPr marL="514350" indent="-514350">
              <a:buAutoNum type="arabicPeriod"/>
            </a:pPr>
            <a:r>
              <a:rPr lang="lt-LT" sz="2000" dirty="0" smtClean="0"/>
              <a:t>Fizikos vadovėlis 8 klasei „Spektras“ II dalis</a:t>
            </a:r>
          </a:p>
          <a:p>
            <a:pPr marL="514350" indent="-514350">
              <a:buAutoNum type="arabicPeriod"/>
            </a:pPr>
            <a:r>
              <a:rPr lang="lt-LT" sz="2000" dirty="0" smtClean="0"/>
              <a:t>Žurnalas „Iliustruotas mokslas“ 2014 m. vasario numeris</a:t>
            </a:r>
          </a:p>
          <a:p>
            <a:pPr marL="514350" indent="-514350">
              <a:buAutoNum type="arabicPeriod"/>
            </a:pPr>
            <a:r>
              <a:rPr lang="lt-LT" sz="2000" dirty="0" err="1" smtClean="0"/>
              <a:t>Vilniausvsc.sam.lt</a:t>
            </a:r>
            <a:endParaRPr lang="en-US" sz="20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lt-LT" sz="2000" dirty="0" smtClean="0"/>
              <a:t>Darbą parengė </a:t>
            </a:r>
            <a:r>
              <a:rPr lang="en-US" sz="2000" dirty="0" smtClean="0"/>
              <a:t>8</a:t>
            </a:r>
            <a:r>
              <a:rPr lang="lt-LT" sz="2000" dirty="0" smtClean="0"/>
              <a:t> klasės mokinys Modestas Gražys </a:t>
            </a:r>
            <a:endParaRPr lang="lt-L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49080"/>
            <a:ext cx="2015591" cy="1468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76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paroda">
  <a:themeElements>
    <a:clrScheme name="paroda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paroda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oda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TC101859861[[fn=Paroda]]</Template>
  <TotalTime>408</TotalTime>
  <Words>1493</Words>
  <Application>Microsoft Office PowerPoint</Application>
  <PresentationFormat>Demonstracija ekrane (4:3)</PresentationFormat>
  <Paragraphs>247</Paragraphs>
  <Slides>52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52</vt:i4>
      </vt:variant>
    </vt:vector>
  </HeadingPairs>
  <TitlesOfParts>
    <vt:vector size="53" baseType="lpstr">
      <vt:lpstr>paroda</vt:lpstr>
      <vt:lpstr>Garso apibūdinimas</vt:lpstr>
      <vt:lpstr>Įvadas</vt:lpstr>
      <vt:lpstr>PowerPoint pristatymas</vt:lpstr>
      <vt:lpstr>Pasirinkite sritį</vt:lpstr>
      <vt:lpstr>Dažnių lentelės</vt:lpstr>
      <vt:lpstr>Akustinių bangų skalė</vt:lpstr>
      <vt:lpstr>Tono aukštis</vt:lpstr>
      <vt:lpstr>Tembras</vt:lpstr>
      <vt:lpstr>PowerPoint pristatymas</vt:lpstr>
      <vt:lpstr>infragarsas</vt:lpstr>
      <vt:lpstr>Infragarso fenomenai?</vt:lpstr>
      <vt:lpstr>Infragarso panaudojimas</vt:lpstr>
      <vt:lpstr>PowerPoint pristatymas</vt:lpstr>
      <vt:lpstr>Ultragarsas</vt:lpstr>
      <vt:lpstr>Ultragarsas atbaido uodus</vt:lpstr>
      <vt:lpstr>Ultragarso panaudojimas</vt:lpstr>
      <vt:lpstr>Ultragarso panaudojimas medicinoje</vt:lpstr>
      <vt:lpstr>Ultragarso panaudojimas jūrininkystėje</vt:lpstr>
      <vt:lpstr>Žmogaus girdimi dažniai</vt:lpstr>
      <vt:lpstr>Užduotis nr.1</vt:lpstr>
      <vt:lpstr>Teisingai!</vt:lpstr>
      <vt:lpstr>Neteisingai!</vt:lpstr>
      <vt:lpstr>Užduotis Nr.2</vt:lpstr>
      <vt:lpstr>Teisingai!</vt:lpstr>
      <vt:lpstr>Neteisingai!</vt:lpstr>
      <vt:lpstr>Užduotis nr.3</vt:lpstr>
      <vt:lpstr>Teisingai!</vt:lpstr>
      <vt:lpstr>Neteisingai!</vt:lpstr>
      <vt:lpstr>Užduotis nr. 4</vt:lpstr>
      <vt:lpstr>Teisingai!</vt:lpstr>
      <vt:lpstr>Neteisingai!</vt:lpstr>
      <vt:lpstr>Užduotis nr. 5</vt:lpstr>
      <vt:lpstr>Teisingai!</vt:lpstr>
      <vt:lpstr>Neteisingai!</vt:lpstr>
      <vt:lpstr>Užduotis nr. 6</vt:lpstr>
      <vt:lpstr>Teisingai!</vt:lpstr>
      <vt:lpstr>Neteisingai!</vt:lpstr>
      <vt:lpstr>Užduotis nr. 7</vt:lpstr>
      <vt:lpstr>Teisingai!</vt:lpstr>
      <vt:lpstr>Neteisingai!</vt:lpstr>
      <vt:lpstr>Užduotis nr. 8</vt:lpstr>
      <vt:lpstr>Teisingai!</vt:lpstr>
      <vt:lpstr>Neteisingai!</vt:lpstr>
      <vt:lpstr>Užduotis nr. 9</vt:lpstr>
      <vt:lpstr>Teisingai!</vt:lpstr>
      <vt:lpstr>Neteisingai!</vt:lpstr>
      <vt:lpstr>Užduotis nr. 10</vt:lpstr>
      <vt:lpstr>Teisingai!</vt:lpstr>
      <vt:lpstr>Neteisingai!</vt:lpstr>
      <vt:lpstr>Bandymas</vt:lpstr>
      <vt:lpstr>PowerPoint pristatymas</vt:lpstr>
      <vt:lpstr>Sėkmės moksle!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Garso apibūdinimas</dc:title>
  <dc:creator>Default</dc:creator>
  <cp:lastModifiedBy>Default</cp:lastModifiedBy>
  <cp:revision>41</cp:revision>
  <dcterms:created xsi:type="dcterms:W3CDTF">2014-02-03T17:17:28Z</dcterms:created>
  <dcterms:modified xsi:type="dcterms:W3CDTF">2014-03-21T18:18:21Z</dcterms:modified>
</cp:coreProperties>
</file>